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notesMasterIdLst>
    <p:notesMasterId r:id="rId42"/>
  </p:notesMasterIdLst>
  <p:sldIdLst>
    <p:sldId id="655" r:id="rId3"/>
    <p:sldId id="670" r:id="rId4"/>
    <p:sldId id="658" r:id="rId5"/>
    <p:sldId id="659" r:id="rId6"/>
    <p:sldId id="660" r:id="rId7"/>
    <p:sldId id="661" r:id="rId8"/>
    <p:sldId id="662" r:id="rId9"/>
    <p:sldId id="663" r:id="rId10"/>
    <p:sldId id="664" r:id="rId11"/>
    <p:sldId id="665" r:id="rId12"/>
    <p:sldId id="666" r:id="rId13"/>
    <p:sldId id="667" r:id="rId14"/>
    <p:sldId id="668" r:id="rId15"/>
    <p:sldId id="676" r:id="rId16"/>
    <p:sldId id="671" r:id="rId17"/>
    <p:sldId id="672" r:id="rId18"/>
    <p:sldId id="723" r:id="rId19"/>
    <p:sldId id="673" r:id="rId20"/>
    <p:sldId id="674" r:id="rId21"/>
    <p:sldId id="696" r:id="rId22"/>
    <p:sldId id="698" r:id="rId23"/>
    <p:sldId id="699" r:id="rId24"/>
    <p:sldId id="700" r:id="rId25"/>
    <p:sldId id="701" r:id="rId26"/>
    <p:sldId id="702" r:id="rId27"/>
    <p:sldId id="704" r:id="rId28"/>
    <p:sldId id="705" r:id="rId29"/>
    <p:sldId id="715" r:id="rId30"/>
    <p:sldId id="726" r:id="rId31"/>
    <p:sldId id="720" r:id="rId32"/>
    <p:sldId id="721" r:id="rId33"/>
    <p:sldId id="717" r:id="rId34"/>
    <p:sldId id="718" r:id="rId35"/>
    <p:sldId id="719" r:id="rId36"/>
    <p:sldId id="708" r:id="rId37"/>
    <p:sldId id="725" r:id="rId38"/>
    <p:sldId id="716" r:id="rId39"/>
    <p:sldId id="727" r:id="rId40"/>
    <p:sldId id="687" r:id="rId4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6" autoAdjust="0"/>
    <p:restoredTop sz="94617" autoAdjust="0"/>
  </p:normalViewPr>
  <p:slideViewPr>
    <p:cSldViewPr>
      <p:cViewPr varScale="1">
        <p:scale>
          <a:sx n="70" d="100"/>
          <a:sy n="70" d="100"/>
        </p:scale>
        <p:origin x="64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4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8BDE79-22A6-0143-A120-D3000DB348AE}" type="doc">
      <dgm:prSet loTypeId="urn:microsoft.com/office/officeart/2008/layout/TitlePictureLineup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5D78870-417C-6549-AE0B-88D46EE2D316}">
      <dgm:prSet phldrT="[文本]"/>
      <dgm:spPr/>
      <dgm:t>
        <a:bodyPr/>
        <a:lstStyle/>
        <a:p>
          <a:r>
            <a:rPr lang="zh-CN" altLang="en-US" dirty="0"/>
            <a:t>医疗</a:t>
          </a:r>
        </a:p>
      </dgm:t>
    </dgm:pt>
    <dgm:pt modelId="{266E6E09-F7AD-204D-B7E0-BADB8085189E}" type="parTrans" cxnId="{0A434D75-F12F-4744-9D3D-DF9450D3247B}">
      <dgm:prSet/>
      <dgm:spPr/>
      <dgm:t>
        <a:bodyPr/>
        <a:lstStyle/>
        <a:p>
          <a:endParaRPr lang="zh-CN" altLang="en-US"/>
        </a:p>
      </dgm:t>
    </dgm:pt>
    <dgm:pt modelId="{E7632B5F-76D6-C442-86C4-BF165341FE3D}" type="sibTrans" cxnId="{0A434D75-F12F-4744-9D3D-DF9450D3247B}">
      <dgm:prSet/>
      <dgm:spPr/>
      <dgm:t>
        <a:bodyPr/>
        <a:lstStyle/>
        <a:p>
          <a:endParaRPr lang="zh-CN" altLang="en-US"/>
        </a:p>
      </dgm:t>
    </dgm:pt>
    <dgm:pt modelId="{627CB822-927C-9449-9073-CE1700609189}">
      <dgm:prSet phldrT="[文本]"/>
      <dgm:spPr/>
      <dgm:t>
        <a:bodyPr/>
        <a:lstStyle/>
        <a:p>
          <a:r>
            <a:rPr lang="zh-CN" altLang="en-US" dirty="0"/>
            <a:t>航天</a:t>
          </a:r>
        </a:p>
      </dgm:t>
    </dgm:pt>
    <dgm:pt modelId="{80C4CA2F-CED7-904F-B9CC-2C46C30AE440}" type="parTrans" cxnId="{3CB4A1E9-3519-AB46-B5F8-72D81A3B5234}">
      <dgm:prSet/>
      <dgm:spPr/>
      <dgm:t>
        <a:bodyPr/>
        <a:lstStyle/>
        <a:p>
          <a:endParaRPr lang="zh-CN" altLang="en-US"/>
        </a:p>
      </dgm:t>
    </dgm:pt>
    <dgm:pt modelId="{CAF45054-78CD-3847-A131-E02A664EC87B}" type="sibTrans" cxnId="{3CB4A1E9-3519-AB46-B5F8-72D81A3B5234}">
      <dgm:prSet/>
      <dgm:spPr/>
      <dgm:t>
        <a:bodyPr/>
        <a:lstStyle/>
        <a:p>
          <a:endParaRPr lang="zh-CN" altLang="en-US"/>
        </a:p>
      </dgm:t>
    </dgm:pt>
    <dgm:pt modelId="{CDF53BFD-1EF3-6F4C-B583-A142A9196CA5}">
      <dgm:prSet phldrT="[文本]"/>
      <dgm:spPr/>
      <dgm:t>
        <a:bodyPr/>
        <a:lstStyle/>
        <a:p>
          <a:r>
            <a:rPr lang="zh-CN" altLang="en-US" dirty="0"/>
            <a:t>工业</a:t>
          </a:r>
        </a:p>
      </dgm:t>
    </dgm:pt>
    <dgm:pt modelId="{157C09A6-9763-6645-9136-B1AB9281A22B}" type="parTrans" cxnId="{C681B9B2-D04F-FA48-B9F7-E0F85F881D50}">
      <dgm:prSet/>
      <dgm:spPr/>
      <dgm:t>
        <a:bodyPr/>
        <a:lstStyle/>
        <a:p>
          <a:endParaRPr lang="zh-CN" altLang="en-US"/>
        </a:p>
      </dgm:t>
    </dgm:pt>
    <dgm:pt modelId="{704EA68D-8B0B-5E4E-8DBA-3CC7F02E829C}" type="sibTrans" cxnId="{C681B9B2-D04F-FA48-B9F7-E0F85F881D50}">
      <dgm:prSet/>
      <dgm:spPr/>
      <dgm:t>
        <a:bodyPr/>
        <a:lstStyle/>
        <a:p>
          <a:endParaRPr lang="zh-CN" altLang="en-US"/>
        </a:p>
      </dgm:t>
    </dgm:pt>
    <dgm:pt modelId="{7623B513-1D5B-AE46-852E-E0F21A9946D4}">
      <dgm:prSet/>
      <dgm:spPr/>
      <dgm:t>
        <a:bodyPr/>
        <a:lstStyle/>
        <a:p>
          <a:r>
            <a:rPr lang="zh-CN" altLang="en-US" dirty="0"/>
            <a:t>国防</a:t>
          </a:r>
        </a:p>
      </dgm:t>
    </dgm:pt>
    <dgm:pt modelId="{066011C7-17C5-7843-B962-FA39CCE9123B}" type="parTrans" cxnId="{122411B1-4AE1-804B-A1BB-80A1D521CEC6}">
      <dgm:prSet/>
      <dgm:spPr/>
      <dgm:t>
        <a:bodyPr/>
        <a:lstStyle/>
        <a:p>
          <a:endParaRPr lang="zh-CN" altLang="en-US"/>
        </a:p>
      </dgm:t>
    </dgm:pt>
    <dgm:pt modelId="{626AE614-A515-694E-9722-D065B82E9C8A}" type="sibTrans" cxnId="{122411B1-4AE1-804B-A1BB-80A1D521CEC6}">
      <dgm:prSet/>
      <dgm:spPr/>
      <dgm:t>
        <a:bodyPr/>
        <a:lstStyle/>
        <a:p>
          <a:endParaRPr lang="zh-CN" altLang="en-US"/>
        </a:p>
      </dgm:t>
    </dgm:pt>
    <dgm:pt modelId="{9BE283CB-0395-D145-B8DF-AF64E598C445}">
      <dgm:prSet/>
      <dgm:spPr/>
      <dgm:t>
        <a:bodyPr/>
        <a:lstStyle/>
        <a:p>
          <a:r>
            <a:rPr lang="zh-CN" altLang="en-US" dirty="0"/>
            <a:t>电力</a:t>
          </a:r>
        </a:p>
      </dgm:t>
    </dgm:pt>
    <dgm:pt modelId="{5E44C663-470E-3644-9A40-884FE3E8E12D}" type="parTrans" cxnId="{6DDBDC3A-1A67-E44C-8950-43950A390658}">
      <dgm:prSet/>
      <dgm:spPr/>
      <dgm:t>
        <a:bodyPr/>
        <a:lstStyle/>
        <a:p>
          <a:endParaRPr lang="zh-CN" altLang="en-US"/>
        </a:p>
      </dgm:t>
    </dgm:pt>
    <dgm:pt modelId="{B1F09818-F224-7542-8258-5C99CAB28785}" type="sibTrans" cxnId="{6DDBDC3A-1A67-E44C-8950-43950A390658}">
      <dgm:prSet/>
      <dgm:spPr/>
      <dgm:t>
        <a:bodyPr/>
        <a:lstStyle/>
        <a:p>
          <a:endParaRPr lang="zh-CN" altLang="en-US"/>
        </a:p>
      </dgm:t>
    </dgm:pt>
    <dgm:pt modelId="{A6357211-52BA-6042-9B22-FCAB032EA721}">
      <dgm:prSet custT="1"/>
      <dgm:spPr/>
      <dgm:t>
        <a:bodyPr/>
        <a:lstStyle/>
        <a:p>
          <a:r>
            <a:rPr lang="zh-CN" altLang="en-US" sz="1800" dirty="0"/>
            <a:t>病人健康状态感知</a:t>
          </a:r>
        </a:p>
      </dgm:t>
    </dgm:pt>
    <dgm:pt modelId="{2EA66793-4F01-1A41-B766-2BEB7DB3203E}" type="parTrans" cxnId="{6364D22E-21AE-CB47-B7DC-AAE7104E5E96}">
      <dgm:prSet/>
      <dgm:spPr/>
      <dgm:t>
        <a:bodyPr/>
        <a:lstStyle/>
        <a:p>
          <a:endParaRPr lang="zh-CN" altLang="en-US"/>
        </a:p>
      </dgm:t>
    </dgm:pt>
    <dgm:pt modelId="{BFAD135F-2A55-164E-AB82-192E9D851432}" type="sibTrans" cxnId="{6364D22E-21AE-CB47-B7DC-AAE7104E5E96}">
      <dgm:prSet/>
      <dgm:spPr/>
      <dgm:t>
        <a:bodyPr/>
        <a:lstStyle/>
        <a:p>
          <a:endParaRPr lang="zh-CN" altLang="en-US"/>
        </a:p>
      </dgm:t>
    </dgm:pt>
    <dgm:pt modelId="{418F43B1-4A6B-7F4E-A40C-4B393C4EA5DA}">
      <dgm:prSet custT="1"/>
      <dgm:spPr/>
      <dgm:t>
        <a:bodyPr/>
        <a:lstStyle/>
        <a:p>
          <a:r>
            <a:rPr lang="zh-CN" altLang="en-US" sz="1800" dirty="0"/>
            <a:t>医疗资源使用状态感知</a:t>
          </a:r>
        </a:p>
        <a:p>
          <a:endParaRPr lang="zh-CN" altLang="en-US" sz="1600" dirty="0"/>
        </a:p>
      </dgm:t>
    </dgm:pt>
    <dgm:pt modelId="{7D0AF6BA-B0BE-0041-9948-83592D920F1B}" type="parTrans" cxnId="{6BD364AC-91C1-4844-8F22-9F3C7216A12C}">
      <dgm:prSet/>
      <dgm:spPr/>
      <dgm:t>
        <a:bodyPr/>
        <a:lstStyle/>
        <a:p>
          <a:endParaRPr lang="zh-CN" altLang="en-US"/>
        </a:p>
      </dgm:t>
    </dgm:pt>
    <dgm:pt modelId="{59F672AF-5BD1-834A-B0A5-7A258BAA62C6}" type="sibTrans" cxnId="{6BD364AC-91C1-4844-8F22-9F3C7216A12C}">
      <dgm:prSet/>
      <dgm:spPr/>
      <dgm:t>
        <a:bodyPr/>
        <a:lstStyle/>
        <a:p>
          <a:endParaRPr lang="zh-CN" altLang="en-US"/>
        </a:p>
      </dgm:t>
    </dgm:pt>
    <dgm:pt modelId="{C4FE24C6-98FC-1C42-BB74-315D1F69888B}">
      <dgm:prSet phldrT="[文本]" custT="1"/>
      <dgm:spPr/>
      <dgm:t>
        <a:bodyPr/>
        <a:lstStyle/>
        <a:p>
          <a:r>
            <a:rPr lang="zh-CN" altLang="en-US" sz="1800" dirty="0"/>
            <a:t>飞行器飞行状态感知</a:t>
          </a:r>
        </a:p>
      </dgm:t>
    </dgm:pt>
    <dgm:pt modelId="{04963B51-DD81-AD4E-80B7-A7FB3E5D0080}" type="parTrans" cxnId="{838D2851-D0C7-B24B-85D7-BEB18A978190}">
      <dgm:prSet/>
      <dgm:spPr/>
      <dgm:t>
        <a:bodyPr/>
        <a:lstStyle/>
        <a:p>
          <a:endParaRPr lang="zh-CN" altLang="en-US"/>
        </a:p>
      </dgm:t>
    </dgm:pt>
    <dgm:pt modelId="{6D7F7A55-87F0-664F-A838-9A32BD877BD9}" type="sibTrans" cxnId="{838D2851-D0C7-B24B-85D7-BEB18A978190}">
      <dgm:prSet/>
      <dgm:spPr/>
      <dgm:t>
        <a:bodyPr/>
        <a:lstStyle/>
        <a:p>
          <a:endParaRPr lang="zh-CN" altLang="en-US"/>
        </a:p>
      </dgm:t>
    </dgm:pt>
    <dgm:pt modelId="{2B86F4D6-0518-9344-BF74-DDE54C6F10F4}">
      <dgm:prSet phldrT="[文本]" custT="1"/>
      <dgm:spPr/>
      <dgm:t>
        <a:bodyPr/>
        <a:lstStyle/>
        <a:p>
          <a:r>
            <a:rPr lang="zh-CN" altLang="en-US" sz="1800" dirty="0"/>
            <a:t>发动机工作状态感知</a:t>
          </a:r>
        </a:p>
      </dgm:t>
    </dgm:pt>
    <dgm:pt modelId="{2C6FACDF-FC2A-4845-8542-7A26790B0037}" type="parTrans" cxnId="{9093A842-B59C-0C47-8C00-27A7D78ED646}">
      <dgm:prSet/>
      <dgm:spPr/>
      <dgm:t>
        <a:bodyPr/>
        <a:lstStyle/>
        <a:p>
          <a:endParaRPr lang="zh-CN" altLang="en-US"/>
        </a:p>
      </dgm:t>
    </dgm:pt>
    <dgm:pt modelId="{CD7D5DEF-BA28-D347-8D0D-055AF2FB038F}" type="sibTrans" cxnId="{9093A842-B59C-0C47-8C00-27A7D78ED646}">
      <dgm:prSet/>
      <dgm:spPr/>
      <dgm:t>
        <a:bodyPr/>
        <a:lstStyle/>
        <a:p>
          <a:endParaRPr lang="zh-CN" altLang="en-US"/>
        </a:p>
      </dgm:t>
    </dgm:pt>
    <dgm:pt modelId="{A8A928F2-F701-5C4D-AB8B-B82BE50D98CA}">
      <dgm:prSet phldrT="[文本]" custT="1"/>
      <dgm:spPr/>
      <dgm:t>
        <a:bodyPr/>
        <a:lstStyle/>
        <a:p>
          <a:r>
            <a:rPr lang="zh-CN" altLang="en-US" sz="1800" dirty="0"/>
            <a:t>工厂设备运行状态感知</a:t>
          </a:r>
        </a:p>
      </dgm:t>
    </dgm:pt>
    <dgm:pt modelId="{D21491E2-2A5C-7F4B-AD33-BD2740FE0AD5}" type="parTrans" cxnId="{7452EADB-3B54-FC47-AAFB-DE5354C55C2A}">
      <dgm:prSet/>
      <dgm:spPr/>
      <dgm:t>
        <a:bodyPr/>
        <a:lstStyle/>
        <a:p>
          <a:endParaRPr lang="zh-CN" altLang="en-US"/>
        </a:p>
      </dgm:t>
    </dgm:pt>
    <dgm:pt modelId="{9D9E3AB7-7748-C14A-824D-D66EDBD6FA6C}" type="sibTrans" cxnId="{7452EADB-3B54-FC47-AAFB-DE5354C55C2A}">
      <dgm:prSet/>
      <dgm:spPr/>
      <dgm:t>
        <a:bodyPr/>
        <a:lstStyle/>
        <a:p>
          <a:endParaRPr lang="zh-CN" altLang="en-US"/>
        </a:p>
      </dgm:t>
    </dgm:pt>
    <dgm:pt modelId="{7B7C7DBB-21D6-9F4B-A2C5-63436DB27BE4}">
      <dgm:prSet phldrT="[文本]" custT="1"/>
      <dgm:spPr/>
      <dgm:t>
        <a:bodyPr/>
        <a:lstStyle/>
        <a:p>
          <a:r>
            <a:rPr lang="zh-CN" altLang="en-US" sz="1800" dirty="0"/>
            <a:t>产品良品率状态感知</a:t>
          </a:r>
        </a:p>
      </dgm:t>
    </dgm:pt>
    <dgm:pt modelId="{3207CAFF-EE00-114E-AE2E-976EDA2692A7}" type="parTrans" cxnId="{32E6A6F8-2B2C-9844-998F-1041FEEAE858}">
      <dgm:prSet/>
      <dgm:spPr/>
      <dgm:t>
        <a:bodyPr/>
        <a:lstStyle/>
        <a:p>
          <a:endParaRPr lang="zh-CN" altLang="en-US"/>
        </a:p>
      </dgm:t>
    </dgm:pt>
    <dgm:pt modelId="{1D63B20D-4FFF-7E43-B5AB-1FB1C47E6587}" type="sibTrans" cxnId="{32E6A6F8-2B2C-9844-998F-1041FEEAE858}">
      <dgm:prSet/>
      <dgm:spPr/>
      <dgm:t>
        <a:bodyPr/>
        <a:lstStyle/>
        <a:p>
          <a:endParaRPr lang="zh-CN" altLang="en-US"/>
        </a:p>
      </dgm:t>
    </dgm:pt>
    <dgm:pt modelId="{0B67B130-A174-D741-9AF1-E5D1C81668D8}">
      <dgm:prSet custT="1"/>
      <dgm:spPr/>
      <dgm:t>
        <a:bodyPr/>
        <a:lstStyle/>
        <a:p>
          <a:r>
            <a:rPr lang="zh-CN" altLang="en-US" sz="1800" dirty="0"/>
            <a:t>武器装备战前状态感知</a:t>
          </a:r>
        </a:p>
      </dgm:t>
    </dgm:pt>
    <dgm:pt modelId="{FE013FF6-88FF-3941-A53E-21F206D0F9F2}" type="parTrans" cxnId="{7F744415-B99A-E14C-839D-7CE0AC55F6B0}">
      <dgm:prSet/>
      <dgm:spPr/>
      <dgm:t>
        <a:bodyPr/>
        <a:lstStyle/>
        <a:p>
          <a:endParaRPr lang="zh-CN" altLang="en-US"/>
        </a:p>
      </dgm:t>
    </dgm:pt>
    <dgm:pt modelId="{B2A37714-77EF-924C-80EB-9789AC0DF605}" type="sibTrans" cxnId="{7F744415-B99A-E14C-839D-7CE0AC55F6B0}">
      <dgm:prSet/>
      <dgm:spPr/>
      <dgm:t>
        <a:bodyPr/>
        <a:lstStyle/>
        <a:p>
          <a:endParaRPr lang="zh-CN" altLang="en-US"/>
        </a:p>
      </dgm:t>
    </dgm:pt>
    <dgm:pt modelId="{06FB58AC-543D-9D48-BD86-35653BEB323A}">
      <dgm:prSet custT="1"/>
      <dgm:spPr/>
      <dgm:t>
        <a:bodyPr/>
        <a:lstStyle/>
        <a:p>
          <a:r>
            <a:rPr lang="zh-CN" altLang="en-US" sz="1800" dirty="0"/>
            <a:t>武器装备战时状态感知</a:t>
          </a:r>
        </a:p>
      </dgm:t>
    </dgm:pt>
    <dgm:pt modelId="{978C60E0-2F93-4644-ABA6-50C3C894C7E3}" type="parTrans" cxnId="{C7ABAE18-DA39-EC48-BA22-247F94FEB51C}">
      <dgm:prSet/>
      <dgm:spPr/>
      <dgm:t>
        <a:bodyPr/>
        <a:lstStyle/>
        <a:p>
          <a:endParaRPr lang="zh-CN" altLang="en-US"/>
        </a:p>
      </dgm:t>
    </dgm:pt>
    <dgm:pt modelId="{ABE61941-0FBF-914C-89F9-0AFD674853E3}" type="sibTrans" cxnId="{C7ABAE18-DA39-EC48-BA22-247F94FEB51C}">
      <dgm:prSet/>
      <dgm:spPr/>
      <dgm:t>
        <a:bodyPr/>
        <a:lstStyle/>
        <a:p>
          <a:endParaRPr lang="zh-CN" altLang="en-US"/>
        </a:p>
      </dgm:t>
    </dgm:pt>
    <dgm:pt modelId="{409E4AAD-EB62-6140-91AF-BCEC0B26F9AD}">
      <dgm:prSet custT="1"/>
      <dgm:spPr/>
      <dgm:t>
        <a:bodyPr/>
        <a:lstStyle/>
        <a:p>
          <a:r>
            <a:rPr lang="zh-CN" altLang="en-US" sz="1800" dirty="0"/>
            <a:t>电网运行状态感知</a:t>
          </a:r>
        </a:p>
      </dgm:t>
    </dgm:pt>
    <dgm:pt modelId="{CAA0DAC5-7AA0-8F4B-AE87-4D95ABB2F5CE}" type="parTrans" cxnId="{0FA885B9-A9D9-7641-AECD-ECEF9E1E9BB0}">
      <dgm:prSet/>
      <dgm:spPr/>
      <dgm:t>
        <a:bodyPr/>
        <a:lstStyle/>
        <a:p>
          <a:endParaRPr lang="zh-CN" altLang="en-US"/>
        </a:p>
      </dgm:t>
    </dgm:pt>
    <dgm:pt modelId="{65D6BA29-3B68-D749-A20F-3B7992E6D806}" type="sibTrans" cxnId="{0FA885B9-A9D9-7641-AECD-ECEF9E1E9BB0}">
      <dgm:prSet/>
      <dgm:spPr/>
      <dgm:t>
        <a:bodyPr/>
        <a:lstStyle/>
        <a:p>
          <a:endParaRPr lang="zh-CN" altLang="en-US"/>
        </a:p>
      </dgm:t>
    </dgm:pt>
    <dgm:pt modelId="{3F5D68CE-FA38-4144-ADAD-0834EE55FD6A}">
      <dgm:prSet custT="1"/>
      <dgm:spPr/>
      <dgm:t>
        <a:bodyPr/>
        <a:lstStyle/>
        <a:p>
          <a:r>
            <a:rPr lang="zh-CN" altLang="en-US" sz="1800" dirty="0"/>
            <a:t>配电用电状态感知</a:t>
          </a:r>
        </a:p>
      </dgm:t>
    </dgm:pt>
    <dgm:pt modelId="{EEED0D34-21ED-6843-96B6-E462EA07AB7E}" type="parTrans" cxnId="{3AA26C6A-9D2A-6D4C-B3AC-BEA7321202A7}">
      <dgm:prSet/>
      <dgm:spPr/>
      <dgm:t>
        <a:bodyPr/>
        <a:lstStyle/>
        <a:p>
          <a:endParaRPr lang="zh-CN" altLang="en-US"/>
        </a:p>
      </dgm:t>
    </dgm:pt>
    <dgm:pt modelId="{8285C697-14C4-3B41-81FE-A25ACDC30FCE}" type="sibTrans" cxnId="{3AA26C6A-9D2A-6D4C-B3AC-BEA7321202A7}">
      <dgm:prSet/>
      <dgm:spPr/>
      <dgm:t>
        <a:bodyPr/>
        <a:lstStyle/>
        <a:p>
          <a:endParaRPr lang="zh-CN" altLang="en-US"/>
        </a:p>
      </dgm:t>
    </dgm:pt>
    <dgm:pt modelId="{DB8212E4-FE96-1E4C-AC47-2DE45FB284F0}" type="pres">
      <dgm:prSet presAssocID="{F18BDE79-22A6-0143-A120-D3000DB348AE}" presName="Name0" presStyleCnt="0">
        <dgm:presLayoutVars>
          <dgm:dir/>
        </dgm:presLayoutVars>
      </dgm:prSet>
      <dgm:spPr/>
      <dgm:t>
        <a:bodyPr/>
        <a:lstStyle/>
        <a:p>
          <a:endParaRPr lang="en-US" altLang="zh-CN"/>
        </a:p>
      </dgm:t>
    </dgm:pt>
    <dgm:pt modelId="{2C72A5F8-B39D-7449-B71A-D0AFC3B7FF7B}" type="pres">
      <dgm:prSet presAssocID="{D5D78870-417C-6549-AE0B-88D46EE2D316}" presName="composite" presStyleCnt="0"/>
      <dgm:spPr/>
    </dgm:pt>
    <dgm:pt modelId="{556DBAB1-5B75-1C40-A0F4-674B8D01D988}" type="pres">
      <dgm:prSet presAssocID="{D5D78870-417C-6549-AE0B-88D46EE2D316}" presName="Accent" presStyleLbl="alignAcc1" presStyleIdx="0" presStyleCnt="5"/>
      <dgm:spPr/>
    </dgm:pt>
    <dgm:pt modelId="{D167B045-6BE2-8E4E-98F3-CC45B667AFED}" type="pres">
      <dgm:prSet presAssocID="{D5D78870-417C-6549-AE0B-88D46EE2D316}" presName="Imag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9B629B19-DC76-8E4C-9517-DC22B6795E4F}" type="pres">
      <dgm:prSet presAssocID="{D5D78870-417C-6549-AE0B-88D46EE2D316}" presName="Child" presStyleLbl="revTx" presStyleIdx="0" presStyleCnt="5" custScaleX="86146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6358D7A5-0790-8E4E-816C-59DF9A47D384}" type="pres">
      <dgm:prSet presAssocID="{D5D78870-417C-6549-AE0B-88D46EE2D316}" presName="Parent" presStyleLbl="alig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DD1DB781-C054-E645-8036-EFA12FF1D91C}" type="pres">
      <dgm:prSet presAssocID="{E7632B5F-76D6-C442-86C4-BF165341FE3D}" presName="sibTrans" presStyleCnt="0"/>
      <dgm:spPr/>
    </dgm:pt>
    <dgm:pt modelId="{13B0F2B9-73D3-2C4B-B096-CA363D8D37B3}" type="pres">
      <dgm:prSet presAssocID="{627CB822-927C-9449-9073-CE1700609189}" presName="composite" presStyleCnt="0"/>
      <dgm:spPr/>
    </dgm:pt>
    <dgm:pt modelId="{97A308C2-E5FF-E941-9D5E-395C2E93E222}" type="pres">
      <dgm:prSet presAssocID="{627CB822-927C-9449-9073-CE1700609189}" presName="Accent" presStyleLbl="alignAcc1" presStyleIdx="1" presStyleCnt="5"/>
      <dgm:spPr/>
    </dgm:pt>
    <dgm:pt modelId="{8A1FCFBB-79FB-7B44-876F-C5F044C1D146}" type="pres">
      <dgm:prSet presAssocID="{627CB822-927C-9449-9073-CE1700609189}" presName="Image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BCD5B809-3F0F-3941-A278-79F4AC5C6E67}" type="pres">
      <dgm:prSet presAssocID="{627CB822-927C-9449-9073-CE1700609189}" presName="Child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8DCC4BE6-D9F0-0F41-820E-C32152FE7B1D}" type="pres">
      <dgm:prSet presAssocID="{627CB822-927C-9449-9073-CE1700609189}" presName="Parent" presStyleLbl="alig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E5660A73-6509-FC4E-A008-11BC30AE61DD}" type="pres">
      <dgm:prSet presAssocID="{CAF45054-78CD-3847-A131-E02A664EC87B}" presName="sibTrans" presStyleCnt="0"/>
      <dgm:spPr/>
    </dgm:pt>
    <dgm:pt modelId="{184486FF-BCB0-3146-A56B-17744B6700EC}" type="pres">
      <dgm:prSet presAssocID="{7623B513-1D5B-AE46-852E-E0F21A9946D4}" presName="composite" presStyleCnt="0"/>
      <dgm:spPr/>
    </dgm:pt>
    <dgm:pt modelId="{2BBD5846-25CD-CF49-91C9-CF1B2572A8AB}" type="pres">
      <dgm:prSet presAssocID="{7623B513-1D5B-AE46-852E-E0F21A9946D4}" presName="Accent" presStyleLbl="alignAcc1" presStyleIdx="2" presStyleCnt="5"/>
      <dgm:spPr/>
    </dgm:pt>
    <dgm:pt modelId="{C4B9B12C-2891-3641-A323-ED38581D6D7E}" type="pres">
      <dgm:prSet presAssocID="{7623B513-1D5B-AE46-852E-E0F21A9946D4}" presName="Image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 altLang="zh-CN"/>
        </a:p>
      </dgm:t>
    </dgm:pt>
    <dgm:pt modelId="{ADB7A98F-297F-4D4C-9BF5-48EAFC2F7362}" type="pres">
      <dgm:prSet presAssocID="{7623B513-1D5B-AE46-852E-E0F21A9946D4}" presName="Child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34D360AE-E901-D54D-BE36-01E0A529026D}" type="pres">
      <dgm:prSet presAssocID="{7623B513-1D5B-AE46-852E-E0F21A9946D4}" presName="Parent" presStyleLbl="alig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EC0C67D2-5DD5-3348-B3C0-D5FF0DE1E29F}" type="pres">
      <dgm:prSet presAssocID="{626AE614-A515-694E-9722-D065B82E9C8A}" presName="sibTrans" presStyleCnt="0"/>
      <dgm:spPr/>
    </dgm:pt>
    <dgm:pt modelId="{6DA9F602-BB11-0640-B260-A9E9FD766B10}" type="pres">
      <dgm:prSet presAssocID="{CDF53BFD-1EF3-6F4C-B583-A142A9196CA5}" presName="composite" presStyleCnt="0"/>
      <dgm:spPr/>
    </dgm:pt>
    <dgm:pt modelId="{A0B0B070-6EB8-DF49-9914-D35A7159C744}" type="pres">
      <dgm:prSet presAssocID="{CDF53BFD-1EF3-6F4C-B583-A142A9196CA5}" presName="Accent" presStyleLbl="alignAcc1" presStyleIdx="3" presStyleCnt="5"/>
      <dgm:spPr/>
    </dgm:pt>
    <dgm:pt modelId="{C64B5C9B-1213-0C46-9E86-F4804ACDC95E}" type="pres">
      <dgm:prSet presAssocID="{CDF53BFD-1EF3-6F4C-B583-A142A9196CA5}" presName="Image" presStyleLbl="nod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5CDC577E-6AAC-F24F-91C8-CE5F0B12E3B1}" type="pres">
      <dgm:prSet presAssocID="{CDF53BFD-1EF3-6F4C-B583-A142A9196CA5}" presName="Child" presStyleLbl="revTx" presStyleIdx="3" presStyleCnt="5" custScaleX="114964" custLinFactNeighborX="4132" custLinFactNeighborY="2884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80FFCF1B-5E34-4449-B1BC-F2CBD6896F08}" type="pres">
      <dgm:prSet presAssocID="{CDF53BFD-1EF3-6F4C-B583-A142A9196CA5}" presName="Parent" presStyleLbl="alig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5F2E066F-7600-3C4E-BE7A-65EE8A8A6A3B}" type="pres">
      <dgm:prSet presAssocID="{704EA68D-8B0B-5E4E-8DBA-3CC7F02E829C}" presName="sibTrans" presStyleCnt="0"/>
      <dgm:spPr/>
    </dgm:pt>
    <dgm:pt modelId="{DC2698E1-2A7E-9044-8545-08257F315EB9}" type="pres">
      <dgm:prSet presAssocID="{9BE283CB-0395-D145-B8DF-AF64E598C445}" presName="composite" presStyleCnt="0"/>
      <dgm:spPr/>
    </dgm:pt>
    <dgm:pt modelId="{7F7EF2F0-E2D5-7F45-B11B-68A7B04FF426}" type="pres">
      <dgm:prSet presAssocID="{9BE283CB-0395-D145-B8DF-AF64E598C445}" presName="Accent" presStyleLbl="alignAcc1" presStyleIdx="4" presStyleCnt="5"/>
      <dgm:spPr/>
    </dgm:pt>
    <dgm:pt modelId="{D45D971B-15CD-C84C-A983-035073CEFEEE}" type="pres">
      <dgm:prSet presAssocID="{9BE283CB-0395-D145-B8DF-AF64E598C445}" presName="Image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  <dgm:t>
        <a:bodyPr/>
        <a:lstStyle/>
        <a:p>
          <a:endParaRPr lang="en-US" altLang="zh-CN"/>
        </a:p>
      </dgm:t>
    </dgm:pt>
    <dgm:pt modelId="{67425B90-A77F-8F47-81E1-10E19A98A5FC}" type="pres">
      <dgm:prSet presAssocID="{9BE283CB-0395-D145-B8DF-AF64E598C445}" presName="Child" presStyleLbl="revTx" presStyleIdx="4" presStyleCnt="5" custScaleX="94741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4477C59F-2F99-E946-B074-F3629515EB59}" type="pres">
      <dgm:prSet presAssocID="{9BE283CB-0395-D145-B8DF-AF64E598C445}" presName="Parent" presStyleLbl="alig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122411B1-4AE1-804B-A1BB-80A1D521CEC6}" srcId="{F18BDE79-22A6-0143-A120-D3000DB348AE}" destId="{7623B513-1D5B-AE46-852E-E0F21A9946D4}" srcOrd="2" destOrd="0" parTransId="{066011C7-17C5-7843-B962-FA39CCE9123B}" sibTransId="{626AE614-A515-694E-9722-D065B82E9C8A}"/>
    <dgm:cxn modelId="{7452EADB-3B54-FC47-AAFB-DE5354C55C2A}" srcId="{CDF53BFD-1EF3-6F4C-B583-A142A9196CA5}" destId="{A8A928F2-F701-5C4D-AB8B-B82BE50D98CA}" srcOrd="0" destOrd="0" parTransId="{D21491E2-2A5C-7F4B-AD33-BD2740FE0AD5}" sibTransId="{9D9E3AB7-7748-C14A-824D-D66EDBD6FA6C}"/>
    <dgm:cxn modelId="{437A07D2-552C-9248-8F51-1171C22F625B}" type="presOf" srcId="{C4FE24C6-98FC-1C42-BB74-315D1F69888B}" destId="{BCD5B809-3F0F-3941-A278-79F4AC5C6E67}" srcOrd="0" destOrd="0" presId="urn:microsoft.com/office/officeart/2008/layout/TitlePictureLineup"/>
    <dgm:cxn modelId="{F872EEB4-A3BA-4E43-97F9-60F559DD4F9C}" type="presOf" srcId="{CDF53BFD-1EF3-6F4C-B583-A142A9196CA5}" destId="{80FFCF1B-5E34-4449-B1BC-F2CBD6896F08}" srcOrd="0" destOrd="0" presId="urn:microsoft.com/office/officeart/2008/layout/TitlePictureLineup"/>
    <dgm:cxn modelId="{05669AF6-2E56-0C46-AD15-F36E740C8FA9}" type="presOf" srcId="{A8A928F2-F701-5C4D-AB8B-B82BE50D98CA}" destId="{5CDC577E-6AAC-F24F-91C8-CE5F0B12E3B1}" srcOrd="0" destOrd="0" presId="urn:microsoft.com/office/officeart/2008/layout/TitlePictureLineup"/>
    <dgm:cxn modelId="{3AA26C6A-9D2A-6D4C-B3AC-BEA7321202A7}" srcId="{9BE283CB-0395-D145-B8DF-AF64E598C445}" destId="{3F5D68CE-FA38-4144-ADAD-0834EE55FD6A}" srcOrd="1" destOrd="0" parTransId="{EEED0D34-21ED-6843-96B6-E462EA07AB7E}" sibTransId="{8285C697-14C4-3B41-81FE-A25ACDC30FCE}"/>
    <dgm:cxn modelId="{7F744415-B99A-E14C-839D-7CE0AC55F6B0}" srcId="{7623B513-1D5B-AE46-852E-E0F21A9946D4}" destId="{0B67B130-A174-D741-9AF1-E5D1C81668D8}" srcOrd="0" destOrd="0" parTransId="{FE013FF6-88FF-3941-A53E-21F206D0F9F2}" sibTransId="{B2A37714-77EF-924C-80EB-9789AC0DF605}"/>
    <dgm:cxn modelId="{8B43A421-1E99-6046-8D95-A85136A45AAE}" type="presOf" srcId="{418F43B1-4A6B-7F4E-A40C-4B393C4EA5DA}" destId="{9B629B19-DC76-8E4C-9517-DC22B6795E4F}" srcOrd="0" destOrd="1" presId="urn:microsoft.com/office/officeart/2008/layout/TitlePictureLineup"/>
    <dgm:cxn modelId="{3BB19821-D558-DA4B-BCDF-CBAE9AD78F25}" type="presOf" srcId="{2B86F4D6-0518-9344-BF74-DDE54C6F10F4}" destId="{BCD5B809-3F0F-3941-A278-79F4AC5C6E67}" srcOrd="0" destOrd="1" presId="urn:microsoft.com/office/officeart/2008/layout/TitlePictureLineup"/>
    <dgm:cxn modelId="{CC665158-DE26-B143-84B8-3A05C2EE593C}" type="presOf" srcId="{3F5D68CE-FA38-4144-ADAD-0834EE55FD6A}" destId="{67425B90-A77F-8F47-81E1-10E19A98A5FC}" srcOrd="0" destOrd="1" presId="urn:microsoft.com/office/officeart/2008/layout/TitlePictureLineup"/>
    <dgm:cxn modelId="{0A434D75-F12F-4744-9D3D-DF9450D3247B}" srcId="{F18BDE79-22A6-0143-A120-D3000DB348AE}" destId="{D5D78870-417C-6549-AE0B-88D46EE2D316}" srcOrd="0" destOrd="0" parTransId="{266E6E09-F7AD-204D-B7E0-BADB8085189E}" sibTransId="{E7632B5F-76D6-C442-86C4-BF165341FE3D}"/>
    <dgm:cxn modelId="{6BD364AC-91C1-4844-8F22-9F3C7216A12C}" srcId="{D5D78870-417C-6549-AE0B-88D46EE2D316}" destId="{418F43B1-4A6B-7F4E-A40C-4B393C4EA5DA}" srcOrd="1" destOrd="0" parTransId="{7D0AF6BA-B0BE-0041-9948-83592D920F1B}" sibTransId="{59F672AF-5BD1-834A-B0A5-7A258BAA62C6}"/>
    <dgm:cxn modelId="{838D2851-D0C7-B24B-85D7-BEB18A978190}" srcId="{627CB822-927C-9449-9073-CE1700609189}" destId="{C4FE24C6-98FC-1C42-BB74-315D1F69888B}" srcOrd="0" destOrd="0" parTransId="{04963B51-DD81-AD4E-80B7-A7FB3E5D0080}" sibTransId="{6D7F7A55-87F0-664F-A838-9A32BD877BD9}"/>
    <dgm:cxn modelId="{6DDBDC3A-1A67-E44C-8950-43950A390658}" srcId="{F18BDE79-22A6-0143-A120-D3000DB348AE}" destId="{9BE283CB-0395-D145-B8DF-AF64E598C445}" srcOrd="4" destOrd="0" parTransId="{5E44C663-470E-3644-9A40-884FE3E8E12D}" sibTransId="{B1F09818-F224-7542-8258-5C99CAB28785}"/>
    <dgm:cxn modelId="{FEE69806-16E4-0B49-B55A-C796789B1DEE}" type="presOf" srcId="{06FB58AC-543D-9D48-BD86-35653BEB323A}" destId="{ADB7A98F-297F-4D4C-9BF5-48EAFC2F7362}" srcOrd="0" destOrd="1" presId="urn:microsoft.com/office/officeart/2008/layout/TitlePictureLineup"/>
    <dgm:cxn modelId="{3CB4A1E9-3519-AB46-B5F8-72D81A3B5234}" srcId="{F18BDE79-22A6-0143-A120-D3000DB348AE}" destId="{627CB822-927C-9449-9073-CE1700609189}" srcOrd="1" destOrd="0" parTransId="{80C4CA2F-CED7-904F-B9CC-2C46C30AE440}" sibTransId="{CAF45054-78CD-3847-A131-E02A664EC87B}"/>
    <dgm:cxn modelId="{86BD0A41-BEB9-C046-B1AD-C9690AD2350C}" type="presOf" srcId="{0B67B130-A174-D741-9AF1-E5D1C81668D8}" destId="{ADB7A98F-297F-4D4C-9BF5-48EAFC2F7362}" srcOrd="0" destOrd="0" presId="urn:microsoft.com/office/officeart/2008/layout/TitlePictureLineup"/>
    <dgm:cxn modelId="{6C178341-6395-3246-B647-0DEB8FC1D8CA}" type="presOf" srcId="{627CB822-927C-9449-9073-CE1700609189}" destId="{8DCC4BE6-D9F0-0F41-820E-C32152FE7B1D}" srcOrd="0" destOrd="0" presId="urn:microsoft.com/office/officeart/2008/layout/TitlePictureLineup"/>
    <dgm:cxn modelId="{2D97133B-E90A-424E-890E-AB9825ABB21C}" type="presOf" srcId="{7623B513-1D5B-AE46-852E-E0F21A9946D4}" destId="{34D360AE-E901-D54D-BE36-01E0A529026D}" srcOrd="0" destOrd="0" presId="urn:microsoft.com/office/officeart/2008/layout/TitlePictureLineup"/>
    <dgm:cxn modelId="{C7ABAE18-DA39-EC48-BA22-247F94FEB51C}" srcId="{7623B513-1D5B-AE46-852E-E0F21A9946D4}" destId="{06FB58AC-543D-9D48-BD86-35653BEB323A}" srcOrd="1" destOrd="0" parTransId="{978C60E0-2F93-4644-ABA6-50C3C894C7E3}" sibTransId="{ABE61941-0FBF-914C-89F9-0AFD674853E3}"/>
    <dgm:cxn modelId="{0FA885B9-A9D9-7641-AECD-ECEF9E1E9BB0}" srcId="{9BE283CB-0395-D145-B8DF-AF64E598C445}" destId="{409E4AAD-EB62-6140-91AF-BCEC0B26F9AD}" srcOrd="0" destOrd="0" parTransId="{CAA0DAC5-7AA0-8F4B-AE87-4D95ABB2F5CE}" sibTransId="{65D6BA29-3B68-D749-A20F-3B7992E6D806}"/>
    <dgm:cxn modelId="{9093A842-B59C-0C47-8C00-27A7D78ED646}" srcId="{627CB822-927C-9449-9073-CE1700609189}" destId="{2B86F4D6-0518-9344-BF74-DDE54C6F10F4}" srcOrd="1" destOrd="0" parTransId="{2C6FACDF-FC2A-4845-8542-7A26790B0037}" sibTransId="{CD7D5DEF-BA28-D347-8D0D-055AF2FB038F}"/>
    <dgm:cxn modelId="{3DC222D1-733B-BE4A-8B56-3FCBE2FF32B1}" type="presOf" srcId="{F18BDE79-22A6-0143-A120-D3000DB348AE}" destId="{DB8212E4-FE96-1E4C-AC47-2DE45FB284F0}" srcOrd="0" destOrd="0" presId="urn:microsoft.com/office/officeart/2008/layout/TitlePictureLineup"/>
    <dgm:cxn modelId="{32E6A6F8-2B2C-9844-998F-1041FEEAE858}" srcId="{CDF53BFD-1EF3-6F4C-B583-A142A9196CA5}" destId="{7B7C7DBB-21D6-9F4B-A2C5-63436DB27BE4}" srcOrd="1" destOrd="0" parTransId="{3207CAFF-EE00-114E-AE2E-976EDA2692A7}" sibTransId="{1D63B20D-4FFF-7E43-B5AB-1FB1C47E6587}"/>
    <dgm:cxn modelId="{5131DE46-F0B5-4442-A968-AF4B56C043A3}" type="presOf" srcId="{7B7C7DBB-21D6-9F4B-A2C5-63436DB27BE4}" destId="{5CDC577E-6AAC-F24F-91C8-CE5F0B12E3B1}" srcOrd="0" destOrd="1" presId="urn:microsoft.com/office/officeart/2008/layout/TitlePictureLineup"/>
    <dgm:cxn modelId="{C681B9B2-D04F-FA48-B9F7-E0F85F881D50}" srcId="{F18BDE79-22A6-0143-A120-D3000DB348AE}" destId="{CDF53BFD-1EF3-6F4C-B583-A142A9196CA5}" srcOrd="3" destOrd="0" parTransId="{157C09A6-9763-6645-9136-B1AB9281A22B}" sibTransId="{704EA68D-8B0B-5E4E-8DBA-3CC7F02E829C}"/>
    <dgm:cxn modelId="{29BDAC0A-63DC-5449-9566-C77A36B0E08A}" type="presOf" srcId="{A6357211-52BA-6042-9B22-FCAB032EA721}" destId="{9B629B19-DC76-8E4C-9517-DC22B6795E4F}" srcOrd="0" destOrd="0" presId="urn:microsoft.com/office/officeart/2008/layout/TitlePictureLineup"/>
    <dgm:cxn modelId="{A83B78A9-7F4E-1041-B8D8-D5D6D6686C52}" type="presOf" srcId="{D5D78870-417C-6549-AE0B-88D46EE2D316}" destId="{6358D7A5-0790-8E4E-816C-59DF9A47D384}" srcOrd="0" destOrd="0" presId="urn:microsoft.com/office/officeart/2008/layout/TitlePictureLineup"/>
    <dgm:cxn modelId="{D67304C4-6998-894A-953C-3FEAB7A8609D}" type="presOf" srcId="{409E4AAD-EB62-6140-91AF-BCEC0B26F9AD}" destId="{67425B90-A77F-8F47-81E1-10E19A98A5FC}" srcOrd="0" destOrd="0" presId="urn:microsoft.com/office/officeart/2008/layout/TitlePictureLineup"/>
    <dgm:cxn modelId="{6FDC6B07-0074-E247-884C-78FC9F377355}" type="presOf" srcId="{9BE283CB-0395-D145-B8DF-AF64E598C445}" destId="{4477C59F-2F99-E946-B074-F3629515EB59}" srcOrd="0" destOrd="0" presId="urn:microsoft.com/office/officeart/2008/layout/TitlePictureLineup"/>
    <dgm:cxn modelId="{6364D22E-21AE-CB47-B7DC-AAE7104E5E96}" srcId="{D5D78870-417C-6549-AE0B-88D46EE2D316}" destId="{A6357211-52BA-6042-9B22-FCAB032EA721}" srcOrd="0" destOrd="0" parTransId="{2EA66793-4F01-1A41-B766-2BEB7DB3203E}" sibTransId="{BFAD135F-2A55-164E-AB82-192E9D851432}"/>
    <dgm:cxn modelId="{8EC4E31A-3036-2B4F-8894-4C8DD6A16BC6}" type="presParOf" srcId="{DB8212E4-FE96-1E4C-AC47-2DE45FB284F0}" destId="{2C72A5F8-B39D-7449-B71A-D0AFC3B7FF7B}" srcOrd="0" destOrd="0" presId="urn:microsoft.com/office/officeart/2008/layout/TitlePictureLineup"/>
    <dgm:cxn modelId="{9665E4C6-2491-4B4B-A0C9-42C932DC6830}" type="presParOf" srcId="{2C72A5F8-B39D-7449-B71A-D0AFC3B7FF7B}" destId="{556DBAB1-5B75-1C40-A0F4-674B8D01D988}" srcOrd="0" destOrd="0" presId="urn:microsoft.com/office/officeart/2008/layout/TitlePictureLineup"/>
    <dgm:cxn modelId="{BB1038E6-82A7-274B-9E39-289ACDD9E8D4}" type="presParOf" srcId="{2C72A5F8-B39D-7449-B71A-D0AFC3B7FF7B}" destId="{D167B045-6BE2-8E4E-98F3-CC45B667AFED}" srcOrd="1" destOrd="0" presId="urn:microsoft.com/office/officeart/2008/layout/TitlePictureLineup"/>
    <dgm:cxn modelId="{20B598E7-2B39-E340-B93E-1CE1780D5D22}" type="presParOf" srcId="{2C72A5F8-B39D-7449-B71A-D0AFC3B7FF7B}" destId="{9B629B19-DC76-8E4C-9517-DC22B6795E4F}" srcOrd="2" destOrd="0" presId="urn:microsoft.com/office/officeart/2008/layout/TitlePictureLineup"/>
    <dgm:cxn modelId="{FE77C8D8-7A72-D244-9732-706C89EDB9A5}" type="presParOf" srcId="{2C72A5F8-B39D-7449-B71A-D0AFC3B7FF7B}" destId="{6358D7A5-0790-8E4E-816C-59DF9A47D384}" srcOrd="3" destOrd="0" presId="urn:microsoft.com/office/officeart/2008/layout/TitlePictureLineup"/>
    <dgm:cxn modelId="{C420036C-20BC-AD4A-9826-41CA0107A346}" type="presParOf" srcId="{DB8212E4-FE96-1E4C-AC47-2DE45FB284F0}" destId="{DD1DB781-C054-E645-8036-EFA12FF1D91C}" srcOrd="1" destOrd="0" presId="urn:microsoft.com/office/officeart/2008/layout/TitlePictureLineup"/>
    <dgm:cxn modelId="{753FA7C0-7CA5-FC44-A1A8-B1003C4FAB16}" type="presParOf" srcId="{DB8212E4-FE96-1E4C-AC47-2DE45FB284F0}" destId="{13B0F2B9-73D3-2C4B-B096-CA363D8D37B3}" srcOrd="2" destOrd="0" presId="urn:microsoft.com/office/officeart/2008/layout/TitlePictureLineup"/>
    <dgm:cxn modelId="{8745B88B-5683-A941-AEED-4647B64E389C}" type="presParOf" srcId="{13B0F2B9-73D3-2C4B-B096-CA363D8D37B3}" destId="{97A308C2-E5FF-E941-9D5E-395C2E93E222}" srcOrd="0" destOrd="0" presId="urn:microsoft.com/office/officeart/2008/layout/TitlePictureLineup"/>
    <dgm:cxn modelId="{1408F20C-7DC6-034A-AC27-FDD88DBAD1BC}" type="presParOf" srcId="{13B0F2B9-73D3-2C4B-B096-CA363D8D37B3}" destId="{8A1FCFBB-79FB-7B44-876F-C5F044C1D146}" srcOrd="1" destOrd="0" presId="urn:microsoft.com/office/officeart/2008/layout/TitlePictureLineup"/>
    <dgm:cxn modelId="{82115956-515B-7A47-84F9-17892F2F8EC3}" type="presParOf" srcId="{13B0F2B9-73D3-2C4B-B096-CA363D8D37B3}" destId="{BCD5B809-3F0F-3941-A278-79F4AC5C6E67}" srcOrd="2" destOrd="0" presId="urn:microsoft.com/office/officeart/2008/layout/TitlePictureLineup"/>
    <dgm:cxn modelId="{F9FFB907-AD3A-254B-BA9D-AB4D4762F7BA}" type="presParOf" srcId="{13B0F2B9-73D3-2C4B-B096-CA363D8D37B3}" destId="{8DCC4BE6-D9F0-0F41-820E-C32152FE7B1D}" srcOrd="3" destOrd="0" presId="urn:microsoft.com/office/officeart/2008/layout/TitlePictureLineup"/>
    <dgm:cxn modelId="{F3251D87-B760-B246-A45A-3D46BA5A663C}" type="presParOf" srcId="{DB8212E4-FE96-1E4C-AC47-2DE45FB284F0}" destId="{E5660A73-6509-FC4E-A008-11BC30AE61DD}" srcOrd="3" destOrd="0" presId="urn:microsoft.com/office/officeart/2008/layout/TitlePictureLineup"/>
    <dgm:cxn modelId="{4B8207CE-4D5D-0D4B-BDBB-1142777252A9}" type="presParOf" srcId="{DB8212E4-FE96-1E4C-AC47-2DE45FB284F0}" destId="{184486FF-BCB0-3146-A56B-17744B6700EC}" srcOrd="4" destOrd="0" presId="urn:microsoft.com/office/officeart/2008/layout/TitlePictureLineup"/>
    <dgm:cxn modelId="{923018D6-F8FE-384D-B953-213E70E6B378}" type="presParOf" srcId="{184486FF-BCB0-3146-A56B-17744B6700EC}" destId="{2BBD5846-25CD-CF49-91C9-CF1B2572A8AB}" srcOrd="0" destOrd="0" presId="urn:microsoft.com/office/officeart/2008/layout/TitlePictureLineup"/>
    <dgm:cxn modelId="{26D61FF6-CF09-5F40-9975-968CC9F64FC4}" type="presParOf" srcId="{184486FF-BCB0-3146-A56B-17744B6700EC}" destId="{C4B9B12C-2891-3641-A323-ED38581D6D7E}" srcOrd="1" destOrd="0" presId="urn:microsoft.com/office/officeart/2008/layout/TitlePictureLineup"/>
    <dgm:cxn modelId="{3597E972-19E0-7741-A147-14703614B6E1}" type="presParOf" srcId="{184486FF-BCB0-3146-A56B-17744B6700EC}" destId="{ADB7A98F-297F-4D4C-9BF5-48EAFC2F7362}" srcOrd="2" destOrd="0" presId="urn:microsoft.com/office/officeart/2008/layout/TitlePictureLineup"/>
    <dgm:cxn modelId="{FC214BD7-D26D-3740-997C-A09F1DF60968}" type="presParOf" srcId="{184486FF-BCB0-3146-A56B-17744B6700EC}" destId="{34D360AE-E901-D54D-BE36-01E0A529026D}" srcOrd="3" destOrd="0" presId="urn:microsoft.com/office/officeart/2008/layout/TitlePictureLineup"/>
    <dgm:cxn modelId="{C9099488-B0DC-5D49-9857-F243A1D0781B}" type="presParOf" srcId="{DB8212E4-FE96-1E4C-AC47-2DE45FB284F0}" destId="{EC0C67D2-5DD5-3348-B3C0-D5FF0DE1E29F}" srcOrd="5" destOrd="0" presId="urn:microsoft.com/office/officeart/2008/layout/TitlePictureLineup"/>
    <dgm:cxn modelId="{D3D0CF59-B648-4E48-BC46-050F44D8D02A}" type="presParOf" srcId="{DB8212E4-FE96-1E4C-AC47-2DE45FB284F0}" destId="{6DA9F602-BB11-0640-B260-A9E9FD766B10}" srcOrd="6" destOrd="0" presId="urn:microsoft.com/office/officeart/2008/layout/TitlePictureLineup"/>
    <dgm:cxn modelId="{40027275-FC31-9B4A-97E0-5EC332F91094}" type="presParOf" srcId="{6DA9F602-BB11-0640-B260-A9E9FD766B10}" destId="{A0B0B070-6EB8-DF49-9914-D35A7159C744}" srcOrd="0" destOrd="0" presId="urn:microsoft.com/office/officeart/2008/layout/TitlePictureLineup"/>
    <dgm:cxn modelId="{44021EC2-402E-724C-B83D-F0FA4F7AD528}" type="presParOf" srcId="{6DA9F602-BB11-0640-B260-A9E9FD766B10}" destId="{C64B5C9B-1213-0C46-9E86-F4804ACDC95E}" srcOrd="1" destOrd="0" presId="urn:microsoft.com/office/officeart/2008/layout/TitlePictureLineup"/>
    <dgm:cxn modelId="{72FC4B4D-1C4B-C543-9CCE-57FCDD8D9FD6}" type="presParOf" srcId="{6DA9F602-BB11-0640-B260-A9E9FD766B10}" destId="{5CDC577E-6AAC-F24F-91C8-CE5F0B12E3B1}" srcOrd="2" destOrd="0" presId="urn:microsoft.com/office/officeart/2008/layout/TitlePictureLineup"/>
    <dgm:cxn modelId="{44780B35-701E-4A46-9D22-045E34DE50FA}" type="presParOf" srcId="{6DA9F602-BB11-0640-B260-A9E9FD766B10}" destId="{80FFCF1B-5E34-4449-B1BC-F2CBD6896F08}" srcOrd="3" destOrd="0" presId="urn:microsoft.com/office/officeart/2008/layout/TitlePictureLineup"/>
    <dgm:cxn modelId="{03D56C47-7C5F-D44F-947F-C824582F7481}" type="presParOf" srcId="{DB8212E4-FE96-1E4C-AC47-2DE45FB284F0}" destId="{5F2E066F-7600-3C4E-BE7A-65EE8A8A6A3B}" srcOrd="7" destOrd="0" presId="urn:microsoft.com/office/officeart/2008/layout/TitlePictureLineup"/>
    <dgm:cxn modelId="{83686802-CFF2-7145-A989-2D53352058A7}" type="presParOf" srcId="{DB8212E4-FE96-1E4C-AC47-2DE45FB284F0}" destId="{DC2698E1-2A7E-9044-8545-08257F315EB9}" srcOrd="8" destOrd="0" presId="urn:microsoft.com/office/officeart/2008/layout/TitlePictureLineup"/>
    <dgm:cxn modelId="{1B785093-3F7D-1341-8C72-C139ABE2AE70}" type="presParOf" srcId="{DC2698E1-2A7E-9044-8545-08257F315EB9}" destId="{7F7EF2F0-E2D5-7F45-B11B-68A7B04FF426}" srcOrd="0" destOrd="0" presId="urn:microsoft.com/office/officeart/2008/layout/TitlePictureLineup"/>
    <dgm:cxn modelId="{97F56099-6D4C-A949-AA6E-739CCEC019EC}" type="presParOf" srcId="{DC2698E1-2A7E-9044-8545-08257F315EB9}" destId="{D45D971B-15CD-C84C-A983-035073CEFEEE}" srcOrd="1" destOrd="0" presId="urn:microsoft.com/office/officeart/2008/layout/TitlePictureLineup"/>
    <dgm:cxn modelId="{B2A39D47-966F-C14C-9282-B56EC2036EDB}" type="presParOf" srcId="{DC2698E1-2A7E-9044-8545-08257F315EB9}" destId="{67425B90-A77F-8F47-81E1-10E19A98A5FC}" srcOrd="2" destOrd="0" presId="urn:microsoft.com/office/officeart/2008/layout/TitlePictureLineup"/>
    <dgm:cxn modelId="{47438E30-06F1-8A4B-BADB-E2013DCD6E7B}" type="presParOf" srcId="{DC2698E1-2A7E-9044-8545-08257F315EB9}" destId="{4477C59F-2F99-E946-B074-F3629515EB59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148C1A-8268-FD4A-A3C5-84FBB56E255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93364AD9-72D4-884D-9AAF-327B434868FB}">
      <dgm:prSet phldrT="[文本]" custT="1"/>
      <dgm:spPr/>
      <dgm:t>
        <a:bodyPr/>
        <a:lstStyle/>
        <a:p>
          <a:r>
            <a:rPr lang="en-US" altLang="zh-CN" sz="3600" dirty="0"/>
            <a:t>Item</a:t>
          </a:r>
          <a:endParaRPr lang="zh-CN" altLang="en-US" sz="3600" dirty="0"/>
        </a:p>
      </dgm:t>
    </dgm:pt>
    <dgm:pt modelId="{69A630FD-6FE5-E04E-A798-0A7D5D44A40A}" type="parTrans" cxnId="{CC863526-5F70-F54C-BDDE-73B1B2A9FA91}">
      <dgm:prSet/>
      <dgm:spPr/>
      <dgm:t>
        <a:bodyPr/>
        <a:lstStyle/>
        <a:p>
          <a:endParaRPr lang="zh-CN" altLang="en-US"/>
        </a:p>
      </dgm:t>
    </dgm:pt>
    <dgm:pt modelId="{8699EB09-660C-6E49-B9C2-1FF1D608F598}" type="sibTrans" cxnId="{CC863526-5F70-F54C-BDDE-73B1B2A9FA91}">
      <dgm:prSet/>
      <dgm:spPr/>
      <dgm:t>
        <a:bodyPr/>
        <a:lstStyle/>
        <a:p>
          <a:endParaRPr lang="zh-CN" altLang="en-US"/>
        </a:p>
      </dgm:t>
    </dgm:pt>
    <dgm:pt modelId="{E714EF0B-7487-8045-8DD8-5D841B72C19B}">
      <dgm:prSet phldrT="[文本]" custT="1"/>
      <dgm:spPr/>
      <dgm:t>
        <a:bodyPr/>
        <a:lstStyle/>
        <a:p>
          <a:r>
            <a:rPr lang="en-US" altLang="zh-CN" sz="3600" dirty="0"/>
            <a:t>Visit</a:t>
          </a:r>
          <a:endParaRPr lang="zh-CN" altLang="en-US" sz="3600" dirty="0"/>
        </a:p>
      </dgm:t>
    </dgm:pt>
    <dgm:pt modelId="{297BE1C0-380C-1C44-A698-4F5B1C8F3559}" type="parTrans" cxnId="{57CC1F5F-7AAE-9C42-8F34-7C43AFBF73C3}">
      <dgm:prSet/>
      <dgm:spPr/>
      <dgm:t>
        <a:bodyPr/>
        <a:lstStyle/>
        <a:p>
          <a:endParaRPr lang="zh-CN" altLang="en-US"/>
        </a:p>
      </dgm:t>
    </dgm:pt>
    <dgm:pt modelId="{E757C002-1FD5-9048-AF0B-45758CA2E771}" type="sibTrans" cxnId="{57CC1F5F-7AAE-9C42-8F34-7C43AFBF73C3}">
      <dgm:prSet/>
      <dgm:spPr/>
      <dgm:t>
        <a:bodyPr/>
        <a:lstStyle/>
        <a:p>
          <a:endParaRPr lang="zh-CN" altLang="en-US"/>
        </a:p>
      </dgm:t>
    </dgm:pt>
    <dgm:pt modelId="{7FB4420F-9451-8245-B312-080309721D70}">
      <dgm:prSet phldrT="[文本]" custT="1"/>
      <dgm:spPr/>
      <dgm:t>
        <a:bodyPr/>
        <a:lstStyle/>
        <a:p>
          <a:r>
            <a:rPr lang="en-US" altLang="zh-CN" sz="3600" dirty="0"/>
            <a:t>Patient</a:t>
          </a:r>
          <a:endParaRPr lang="zh-CN" altLang="en-US" sz="3600" dirty="0"/>
        </a:p>
      </dgm:t>
    </dgm:pt>
    <dgm:pt modelId="{B5D77920-D348-264C-8BEF-008C3183053A}" type="parTrans" cxnId="{35838254-390E-EA43-9C48-925357DB1A91}">
      <dgm:prSet/>
      <dgm:spPr/>
      <dgm:t>
        <a:bodyPr/>
        <a:lstStyle/>
        <a:p>
          <a:endParaRPr lang="zh-CN" altLang="en-US"/>
        </a:p>
      </dgm:t>
    </dgm:pt>
    <dgm:pt modelId="{69106223-F934-FF4C-BBA9-ED5D5863585C}" type="sibTrans" cxnId="{35838254-390E-EA43-9C48-925357DB1A91}">
      <dgm:prSet/>
      <dgm:spPr/>
      <dgm:t>
        <a:bodyPr/>
        <a:lstStyle/>
        <a:p>
          <a:endParaRPr lang="zh-CN" altLang="en-US"/>
        </a:p>
      </dgm:t>
    </dgm:pt>
    <dgm:pt modelId="{CB5BE2FC-05B3-1847-AD61-F7BD189B3992}" type="pres">
      <dgm:prSet presAssocID="{3F148C1A-8268-FD4A-A3C5-84FBB56E255E}" presName="Name0" presStyleCnt="0">
        <dgm:presLayoutVars>
          <dgm:dir/>
          <dgm:resizeHandles val="exact"/>
        </dgm:presLayoutVars>
      </dgm:prSet>
      <dgm:spPr/>
    </dgm:pt>
    <dgm:pt modelId="{B83FA029-562B-5C40-88C3-9F7C90847A92}" type="pres">
      <dgm:prSet presAssocID="{93364AD9-72D4-884D-9AAF-327B434868F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CC5129E0-5AE4-7142-A576-F3DC119C3A13}" type="pres">
      <dgm:prSet presAssocID="{8699EB09-660C-6E49-B9C2-1FF1D608F598}" presName="sibTrans" presStyleLbl="sibTrans2D1" presStyleIdx="0" presStyleCnt="2"/>
      <dgm:spPr/>
      <dgm:t>
        <a:bodyPr/>
        <a:lstStyle/>
        <a:p>
          <a:endParaRPr lang="en-US" altLang="zh-CN"/>
        </a:p>
      </dgm:t>
    </dgm:pt>
    <dgm:pt modelId="{DB928D3F-DAB4-134F-A28B-9080F560F249}" type="pres">
      <dgm:prSet presAssocID="{8699EB09-660C-6E49-B9C2-1FF1D608F598}" presName="connectorText" presStyleLbl="sibTrans2D1" presStyleIdx="0" presStyleCnt="2"/>
      <dgm:spPr/>
      <dgm:t>
        <a:bodyPr/>
        <a:lstStyle/>
        <a:p>
          <a:endParaRPr lang="en-US" altLang="zh-CN"/>
        </a:p>
      </dgm:t>
    </dgm:pt>
    <dgm:pt modelId="{A896EEEB-B72F-CE41-8F39-26B368F280B4}" type="pres">
      <dgm:prSet presAssocID="{E714EF0B-7487-8045-8DD8-5D841B72C19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B3D4B2C6-E67E-2243-AD3B-2877E0923304}" type="pres">
      <dgm:prSet presAssocID="{E757C002-1FD5-9048-AF0B-45758CA2E771}" presName="sibTrans" presStyleLbl="sibTrans2D1" presStyleIdx="1" presStyleCnt="2"/>
      <dgm:spPr/>
      <dgm:t>
        <a:bodyPr/>
        <a:lstStyle/>
        <a:p>
          <a:endParaRPr lang="en-US" altLang="zh-CN"/>
        </a:p>
      </dgm:t>
    </dgm:pt>
    <dgm:pt modelId="{4A6A1590-D1EB-5F41-AA15-A5DEF0FF555A}" type="pres">
      <dgm:prSet presAssocID="{E757C002-1FD5-9048-AF0B-45758CA2E771}" presName="connectorText" presStyleLbl="sibTrans2D1" presStyleIdx="1" presStyleCnt="2"/>
      <dgm:spPr/>
      <dgm:t>
        <a:bodyPr/>
        <a:lstStyle/>
        <a:p>
          <a:endParaRPr lang="en-US" altLang="zh-CN"/>
        </a:p>
      </dgm:t>
    </dgm:pt>
    <dgm:pt modelId="{AA021863-BD45-0F44-8B5F-BA49D0E146E1}" type="pres">
      <dgm:prSet presAssocID="{7FB4420F-9451-8245-B312-080309721D7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A6CA0BF5-59C5-E048-A5BD-B6F2315100AC}" type="presOf" srcId="{8699EB09-660C-6E49-B9C2-1FF1D608F598}" destId="{DB928D3F-DAB4-134F-A28B-9080F560F249}" srcOrd="1" destOrd="0" presId="urn:microsoft.com/office/officeart/2005/8/layout/process1"/>
    <dgm:cxn modelId="{12026758-0162-E44D-8B01-839B690AAB81}" type="presOf" srcId="{3F148C1A-8268-FD4A-A3C5-84FBB56E255E}" destId="{CB5BE2FC-05B3-1847-AD61-F7BD189B3992}" srcOrd="0" destOrd="0" presId="urn:microsoft.com/office/officeart/2005/8/layout/process1"/>
    <dgm:cxn modelId="{071F559B-5A70-6644-B895-F3CC66A77AD9}" type="presOf" srcId="{E714EF0B-7487-8045-8DD8-5D841B72C19B}" destId="{A896EEEB-B72F-CE41-8F39-26B368F280B4}" srcOrd="0" destOrd="0" presId="urn:microsoft.com/office/officeart/2005/8/layout/process1"/>
    <dgm:cxn modelId="{35838254-390E-EA43-9C48-925357DB1A91}" srcId="{3F148C1A-8268-FD4A-A3C5-84FBB56E255E}" destId="{7FB4420F-9451-8245-B312-080309721D70}" srcOrd="2" destOrd="0" parTransId="{B5D77920-D348-264C-8BEF-008C3183053A}" sibTransId="{69106223-F934-FF4C-BBA9-ED5D5863585C}"/>
    <dgm:cxn modelId="{B62675DC-AE37-874D-8C5D-97FC5717041C}" type="presOf" srcId="{7FB4420F-9451-8245-B312-080309721D70}" destId="{AA021863-BD45-0F44-8B5F-BA49D0E146E1}" srcOrd="0" destOrd="0" presId="urn:microsoft.com/office/officeart/2005/8/layout/process1"/>
    <dgm:cxn modelId="{3E967CD2-8641-2A44-AE0D-AC77AFCE82AC}" type="presOf" srcId="{E757C002-1FD5-9048-AF0B-45758CA2E771}" destId="{4A6A1590-D1EB-5F41-AA15-A5DEF0FF555A}" srcOrd="1" destOrd="0" presId="urn:microsoft.com/office/officeart/2005/8/layout/process1"/>
    <dgm:cxn modelId="{BCA45E1B-0476-B549-B0D4-C54AB9357548}" type="presOf" srcId="{E757C002-1FD5-9048-AF0B-45758CA2E771}" destId="{B3D4B2C6-E67E-2243-AD3B-2877E0923304}" srcOrd="0" destOrd="0" presId="urn:microsoft.com/office/officeart/2005/8/layout/process1"/>
    <dgm:cxn modelId="{B5C84172-C95F-CF48-80AB-4D5AF494F123}" type="presOf" srcId="{8699EB09-660C-6E49-B9C2-1FF1D608F598}" destId="{CC5129E0-5AE4-7142-A576-F3DC119C3A13}" srcOrd="0" destOrd="0" presId="urn:microsoft.com/office/officeart/2005/8/layout/process1"/>
    <dgm:cxn modelId="{57CC1F5F-7AAE-9C42-8F34-7C43AFBF73C3}" srcId="{3F148C1A-8268-FD4A-A3C5-84FBB56E255E}" destId="{E714EF0B-7487-8045-8DD8-5D841B72C19B}" srcOrd="1" destOrd="0" parTransId="{297BE1C0-380C-1C44-A698-4F5B1C8F3559}" sibTransId="{E757C002-1FD5-9048-AF0B-45758CA2E771}"/>
    <dgm:cxn modelId="{FDE6DA98-C4C2-8B45-BBCF-04783272AC32}" type="presOf" srcId="{93364AD9-72D4-884D-9AAF-327B434868FB}" destId="{B83FA029-562B-5C40-88C3-9F7C90847A92}" srcOrd="0" destOrd="0" presId="urn:microsoft.com/office/officeart/2005/8/layout/process1"/>
    <dgm:cxn modelId="{CC863526-5F70-F54C-BDDE-73B1B2A9FA91}" srcId="{3F148C1A-8268-FD4A-A3C5-84FBB56E255E}" destId="{93364AD9-72D4-884D-9AAF-327B434868FB}" srcOrd="0" destOrd="0" parTransId="{69A630FD-6FE5-E04E-A798-0A7D5D44A40A}" sibTransId="{8699EB09-660C-6E49-B9C2-1FF1D608F598}"/>
    <dgm:cxn modelId="{089AC6B9-F156-DE42-87B8-483F6D4C9740}" type="presParOf" srcId="{CB5BE2FC-05B3-1847-AD61-F7BD189B3992}" destId="{B83FA029-562B-5C40-88C3-9F7C90847A92}" srcOrd="0" destOrd="0" presId="urn:microsoft.com/office/officeart/2005/8/layout/process1"/>
    <dgm:cxn modelId="{A5DB656F-7116-7340-B544-07283C3A5AF8}" type="presParOf" srcId="{CB5BE2FC-05B3-1847-AD61-F7BD189B3992}" destId="{CC5129E0-5AE4-7142-A576-F3DC119C3A13}" srcOrd="1" destOrd="0" presId="urn:microsoft.com/office/officeart/2005/8/layout/process1"/>
    <dgm:cxn modelId="{4E39541C-FB6C-284C-B9EA-DF6E3A8F4B3E}" type="presParOf" srcId="{CC5129E0-5AE4-7142-A576-F3DC119C3A13}" destId="{DB928D3F-DAB4-134F-A28B-9080F560F249}" srcOrd="0" destOrd="0" presId="urn:microsoft.com/office/officeart/2005/8/layout/process1"/>
    <dgm:cxn modelId="{FEB369B5-352B-D64B-93F6-96D68E284098}" type="presParOf" srcId="{CB5BE2FC-05B3-1847-AD61-F7BD189B3992}" destId="{A896EEEB-B72F-CE41-8F39-26B368F280B4}" srcOrd="2" destOrd="0" presId="urn:microsoft.com/office/officeart/2005/8/layout/process1"/>
    <dgm:cxn modelId="{E6EDD93F-2FCA-5347-8CA9-5F72B37EE075}" type="presParOf" srcId="{CB5BE2FC-05B3-1847-AD61-F7BD189B3992}" destId="{B3D4B2C6-E67E-2243-AD3B-2877E0923304}" srcOrd="3" destOrd="0" presId="urn:microsoft.com/office/officeart/2005/8/layout/process1"/>
    <dgm:cxn modelId="{F943FEFA-2F96-6640-A555-9B84C242329F}" type="presParOf" srcId="{B3D4B2C6-E67E-2243-AD3B-2877E0923304}" destId="{4A6A1590-D1EB-5F41-AA15-A5DEF0FF555A}" srcOrd="0" destOrd="0" presId="urn:microsoft.com/office/officeart/2005/8/layout/process1"/>
    <dgm:cxn modelId="{98AC7342-7785-7344-A644-9D3AB8B3E704}" type="presParOf" srcId="{CB5BE2FC-05B3-1847-AD61-F7BD189B3992}" destId="{AA021863-BD45-0F44-8B5F-BA49D0E146E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148C1A-8268-FD4A-A3C5-84FBB56E255E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93364AD9-72D4-884D-9AAF-327B434868FB}">
      <dgm:prSet phldrT="[文本]"/>
      <dgm:spPr/>
      <dgm:t>
        <a:bodyPr/>
        <a:lstStyle/>
        <a:p>
          <a:r>
            <a:rPr lang="en-US" altLang="zh-CN" dirty="0"/>
            <a:t>Word</a:t>
          </a:r>
          <a:endParaRPr lang="zh-CN" altLang="en-US" dirty="0"/>
        </a:p>
      </dgm:t>
    </dgm:pt>
    <dgm:pt modelId="{69A630FD-6FE5-E04E-A798-0A7D5D44A40A}" type="parTrans" cxnId="{CC863526-5F70-F54C-BDDE-73B1B2A9FA91}">
      <dgm:prSet/>
      <dgm:spPr/>
      <dgm:t>
        <a:bodyPr/>
        <a:lstStyle/>
        <a:p>
          <a:endParaRPr lang="zh-CN" altLang="en-US"/>
        </a:p>
      </dgm:t>
    </dgm:pt>
    <dgm:pt modelId="{8699EB09-660C-6E49-B9C2-1FF1D608F598}" type="sibTrans" cxnId="{CC863526-5F70-F54C-BDDE-73B1B2A9FA91}">
      <dgm:prSet/>
      <dgm:spPr/>
      <dgm:t>
        <a:bodyPr/>
        <a:lstStyle/>
        <a:p>
          <a:endParaRPr lang="zh-CN" altLang="en-US"/>
        </a:p>
      </dgm:t>
    </dgm:pt>
    <dgm:pt modelId="{E714EF0B-7487-8045-8DD8-5D841B72C19B}">
      <dgm:prSet phldrT="[文本]"/>
      <dgm:spPr/>
      <dgm:t>
        <a:bodyPr/>
        <a:lstStyle/>
        <a:p>
          <a:r>
            <a:rPr lang="en-US" altLang="zh-CN" dirty="0"/>
            <a:t>Sentence</a:t>
          </a:r>
          <a:endParaRPr lang="zh-CN" altLang="en-US" dirty="0"/>
        </a:p>
      </dgm:t>
    </dgm:pt>
    <dgm:pt modelId="{297BE1C0-380C-1C44-A698-4F5B1C8F3559}" type="parTrans" cxnId="{57CC1F5F-7AAE-9C42-8F34-7C43AFBF73C3}">
      <dgm:prSet/>
      <dgm:spPr/>
      <dgm:t>
        <a:bodyPr/>
        <a:lstStyle/>
        <a:p>
          <a:endParaRPr lang="zh-CN" altLang="en-US"/>
        </a:p>
      </dgm:t>
    </dgm:pt>
    <dgm:pt modelId="{E757C002-1FD5-9048-AF0B-45758CA2E771}" type="sibTrans" cxnId="{57CC1F5F-7AAE-9C42-8F34-7C43AFBF73C3}">
      <dgm:prSet/>
      <dgm:spPr/>
      <dgm:t>
        <a:bodyPr/>
        <a:lstStyle/>
        <a:p>
          <a:endParaRPr lang="zh-CN" altLang="en-US"/>
        </a:p>
      </dgm:t>
    </dgm:pt>
    <dgm:pt modelId="{7FB4420F-9451-8245-B312-080309721D70}">
      <dgm:prSet phldrT="[文本]"/>
      <dgm:spPr/>
      <dgm:t>
        <a:bodyPr/>
        <a:lstStyle/>
        <a:p>
          <a:r>
            <a:rPr lang="en-US" altLang="zh-CN" dirty="0"/>
            <a:t>Story</a:t>
          </a:r>
          <a:endParaRPr lang="zh-CN" altLang="en-US" dirty="0"/>
        </a:p>
      </dgm:t>
    </dgm:pt>
    <dgm:pt modelId="{B5D77920-D348-264C-8BEF-008C3183053A}" type="parTrans" cxnId="{35838254-390E-EA43-9C48-925357DB1A91}">
      <dgm:prSet/>
      <dgm:spPr/>
      <dgm:t>
        <a:bodyPr/>
        <a:lstStyle/>
        <a:p>
          <a:endParaRPr lang="zh-CN" altLang="en-US"/>
        </a:p>
      </dgm:t>
    </dgm:pt>
    <dgm:pt modelId="{69106223-F934-FF4C-BBA9-ED5D5863585C}" type="sibTrans" cxnId="{35838254-390E-EA43-9C48-925357DB1A91}">
      <dgm:prSet/>
      <dgm:spPr/>
      <dgm:t>
        <a:bodyPr/>
        <a:lstStyle/>
        <a:p>
          <a:endParaRPr lang="zh-CN" altLang="en-US"/>
        </a:p>
      </dgm:t>
    </dgm:pt>
    <dgm:pt modelId="{CB5BE2FC-05B3-1847-AD61-F7BD189B3992}" type="pres">
      <dgm:prSet presAssocID="{3F148C1A-8268-FD4A-A3C5-84FBB56E255E}" presName="Name0" presStyleCnt="0">
        <dgm:presLayoutVars>
          <dgm:dir/>
          <dgm:resizeHandles val="exact"/>
        </dgm:presLayoutVars>
      </dgm:prSet>
      <dgm:spPr/>
    </dgm:pt>
    <dgm:pt modelId="{B83FA029-562B-5C40-88C3-9F7C90847A92}" type="pres">
      <dgm:prSet presAssocID="{93364AD9-72D4-884D-9AAF-327B434868F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CC5129E0-5AE4-7142-A576-F3DC119C3A13}" type="pres">
      <dgm:prSet presAssocID="{8699EB09-660C-6E49-B9C2-1FF1D608F598}" presName="sibTrans" presStyleLbl="sibTrans2D1" presStyleIdx="0" presStyleCnt="2"/>
      <dgm:spPr/>
      <dgm:t>
        <a:bodyPr/>
        <a:lstStyle/>
        <a:p>
          <a:endParaRPr lang="en-US" altLang="zh-CN"/>
        </a:p>
      </dgm:t>
    </dgm:pt>
    <dgm:pt modelId="{DB928D3F-DAB4-134F-A28B-9080F560F249}" type="pres">
      <dgm:prSet presAssocID="{8699EB09-660C-6E49-B9C2-1FF1D608F598}" presName="connectorText" presStyleLbl="sibTrans2D1" presStyleIdx="0" presStyleCnt="2"/>
      <dgm:spPr/>
      <dgm:t>
        <a:bodyPr/>
        <a:lstStyle/>
        <a:p>
          <a:endParaRPr lang="en-US" altLang="zh-CN"/>
        </a:p>
      </dgm:t>
    </dgm:pt>
    <dgm:pt modelId="{A896EEEB-B72F-CE41-8F39-26B368F280B4}" type="pres">
      <dgm:prSet presAssocID="{E714EF0B-7487-8045-8DD8-5D841B72C19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B3D4B2C6-E67E-2243-AD3B-2877E0923304}" type="pres">
      <dgm:prSet presAssocID="{E757C002-1FD5-9048-AF0B-45758CA2E771}" presName="sibTrans" presStyleLbl="sibTrans2D1" presStyleIdx="1" presStyleCnt="2"/>
      <dgm:spPr/>
      <dgm:t>
        <a:bodyPr/>
        <a:lstStyle/>
        <a:p>
          <a:endParaRPr lang="en-US" altLang="zh-CN"/>
        </a:p>
      </dgm:t>
    </dgm:pt>
    <dgm:pt modelId="{4A6A1590-D1EB-5F41-AA15-A5DEF0FF555A}" type="pres">
      <dgm:prSet presAssocID="{E757C002-1FD5-9048-AF0B-45758CA2E771}" presName="connectorText" presStyleLbl="sibTrans2D1" presStyleIdx="1" presStyleCnt="2"/>
      <dgm:spPr/>
      <dgm:t>
        <a:bodyPr/>
        <a:lstStyle/>
        <a:p>
          <a:endParaRPr lang="en-US" altLang="zh-CN"/>
        </a:p>
      </dgm:t>
    </dgm:pt>
    <dgm:pt modelId="{AA021863-BD45-0F44-8B5F-BA49D0E146E1}" type="pres">
      <dgm:prSet presAssocID="{7FB4420F-9451-8245-B312-080309721D7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1558151E-05F0-E748-B46A-C72B22ABB1CB}" type="presOf" srcId="{8699EB09-660C-6E49-B9C2-1FF1D608F598}" destId="{DB928D3F-DAB4-134F-A28B-9080F560F249}" srcOrd="1" destOrd="0" presId="urn:microsoft.com/office/officeart/2005/8/layout/process1"/>
    <dgm:cxn modelId="{7B75756D-1A0F-2E41-96C2-E7B042B1231D}" type="presOf" srcId="{93364AD9-72D4-884D-9AAF-327B434868FB}" destId="{B83FA029-562B-5C40-88C3-9F7C90847A92}" srcOrd="0" destOrd="0" presId="urn:microsoft.com/office/officeart/2005/8/layout/process1"/>
    <dgm:cxn modelId="{528A3D3D-04EF-EB42-B8AA-6EB7B4024A1E}" type="presOf" srcId="{E757C002-1FD5-9048-AF0B-45758CA2E771}" destId="{4A6A1590-D1EB-5F41-AA15-A5DEF0FF555A}" srcOrd="1" destOrd="0" presId="urn:microsoft.com/office/officeart/2005/8/layout/process1"/>
    <dgm:cxn modelId="{35838254-390E-EA43-9C48-925357DB1A91}" srcId="{3F148C1A-8268-FD4A-A3C5-84FBB56E255E}" destId="{7FB4420F-9451-8245-B312-080309721D70}" srcOrd="2" destOrd="0" parTransId="{B5D77920-D348-264C-8BEF-008C3183053A}" sibTransId="{69106223-F934-FF4C-BBA9-ED5D5863585C}"/>
    <dgm:cxn modelId="{B9B61E3B-E91B-E441-BBAB-8D2E97940811}" type="presOf" srcId="{3F148C1A-8268-FD4A-A3C5-84FBB56E255E}" destId="{CB5BE2FC-05B3-1847-AD61-F7BD189B3992}" srcOrd="0" destOrd="0" presId="urn:microsoft.com/office/officeart/2005/8/layout/process1"/>
    <dgm:cxn modelId="{57CC1F5F-7AAE-9C42-8F34-7C43AFBF73C3}" srcId="{3F148C1A-8268-FD4A-A3C5-84FBB56E255E}" destId="{E714EF0B-7487-8045-8DD8-5D841B72C19B}" srcOrd="1" destOrd="0" parTransId="{297BE1C0-380C-1C44-A698-4F5B1C8F3559}" sibTransId="{E757C002-1FD5-9048-AF0B-45758CA2E771}"/>
    <dgm:cxn modelId="{40C72778-2DA1-DD4C-B1BD-8852C7056532}" type="presOf" srcId="{7FB4420F-9451-8245-B312-080309721D70}" destId="{AA021863-BD45-0F44-8B5F-BA49D0E146E1}" srcOrd="0" destOrd="0" presId="urn:microsoft.com/office/officeart/2005/8/layout/process1"/>
    <dgm:cxn modelId="{CC863526-5F70-F54C-BDDE-73B1B2A9FA91}" srcId="{3F148C1A-8268-FD4A-A3C5-84FBB56E255E}" destId="{93364AD9-72D4-884D-9AAF-327B434868FB}" srcOrd="0" destOrd="0" parTransId="{69A630FD-6FE5-E04E-A798-0A7D5D44A40A}" sibTransId="{8699EB09-660C-6E49-B9C2-1FF1D608F598}"/>
    <dgm:cxn modelId="{63ED115A-48E7-1F4C-87B0-EF3A4900236F}" type="presOf" srcId="{E757C002-1FD5-9048-AF0B-45758CA2E771}" destId="{B3D4B2C6-E67E-2243-AD3B-2877E0923304}" srcOrd="0" destOrd="0" presId="urn:microsoft.com/office/officeart/2005/8/layout/process1"/>
    <dgm:cxn modelId="{29C1C8D3-0E15-AD41-B942-EF265373032C}" type="presOf" srcId="{8699EB09-660C-6E49-B9C2-1FF1D608F598}" destId="{CC5129E0-5AE4-7142-A576-F3DC119C3A13}" srcOrd="0" destOrd="0" presId="urn:microsoft.com/office/officeart/2005/8/layout/process1"/>
    <dgm:cxn modelId="{794CEF42-D549-F34B-A6C1-ECDF0AA38800}" type="presOf" srcId="{E714EF0B-7487-8045-8DD8-5D841B72C19B}" destId="{A896EEEB-B72F-CE41-8F39-26B368F280B4}" srcOrd="0" destOrd="0" presId="urn:microsoft.com/office/officeart/2005/8/layout/process1"/>
    <dgm:cxn modelId="{9E447AFC-CCB7-A14E-A026-978207C7B255}" type="presParOf" srcId="{CB5BE2FC-05B3-1847-AD61-F7BD189B3992}" destId="{B83FA029-562B-5C40-88C3-9F7C90847A92}" srcOrd="0" destOrd="0" presId="urn:microsoft.com/office/officeart/2005/8/layout/process1"/>
    <dgm:cxn modelId="{F0F9E429-5524-2546-B751-5C860025DCD6}" type="presParOf" srcId="{CB5BE2FC-05B3-1847-AD61-F7BD189B3992}" destId="{CC5129E0-5AE4-7142-A576-F3DC119C3A13}" srcOrd="1" destOrd="0" presId="urn:microsoft.com/office/officeart/2005/8/layout/process1"/>
    <dgm:cxn modelId="{72E659E7-9291-1945-8EB6-40F294839296}" type="presParOf" srcId="{CC5129E0-5AE4-7142-A576-F3DC119C3A13}" destId="{DB928D3F-DAB4-134F-A28B-9080F560F249}" srcOrd="0" destOrd="0" presId="urn:microsoft.com/office/officeart/2005/8/layout/process1"/>
    <dgm:cxn modelId="{FD45DA6B-4AD8-1D49-BEC1-B85A041C7210}" type="presParOf" srcId="{CB5BE2FC-05B3-1847-AD61-F7BD189B3992}" destId="{A896EEEB-B72F-CE41-8F39-26B368F280B4}" srcOrd="2" destOrd="0" presId="urn:microsoft.com/office/officeart/2005/8/layout/process1"/>
    <dgm:cxn modelId="{3E4BB850-8B51-CD40-8BB4-AF6B46044752}" type="presParOf" srcId="{CB5BE2FC-05B3-1847-AD61-F7BD189B3992}" destId="{B3D4B2C6-E67E-2243-AD3B-2877E0923304}" srcOrd="3" destOrd="0" presId="urn:microsoft.com/office/officeart/2005/8/layout/process1"/>
    <dgm:cxn modelId="{9BDE8151-1100-724D-9764-A560A03A263E}" type="presParOf" srcId="{B3D4B2C6-E67E-2243-AD3B-2877E0923304}" destId="{4A6A1590-D1EB-5F41-AA15-A5DEF0FF555A}" srcOrd="0" destOrd="0" presId="urn:microsoft.com/office/officeart/2005/8/layout/process1"/>
    <dgm:cxn modelId="{F52A4479-459E-8C45-A9D6-19027CCC7122}" type="presParOf" srcId="{CB5BE2FC-05B3-1847-AD61-F7BD189B3992}" destId="{AA021863-BD45-0F44-8B5F-BA49D0E146E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32E1C8-14DB-B746-B62E-6FDED01E0F9C}" type="doc">
      <dgm:prSet loTypeId="urn:microsoft.com/office/officeart/2008/layout/BendingPictureCaptionList" loCatId="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zh-CN" altLang="en-US"/>
        </a:p>
      </dgm:t>
    </dgm:pt>
    <dgm:pt modelId="{487433F4-67F1-5A47-97EC-A9AE57CA1020}">
      <dgm:prSet phldrT="[文本]"/>
      <dgm:spPr/>
      <dgm:t>
        <a:bodyPr/>
        <a:lstStyle/>
        <a:p>
          <a:r>
            <a:rPr lang="zh-CN" altLang="en-US" dirty="0"/>
            <a:t>图片数据</a:t>
          </a:r>
        </a:p>
      </dgm:t>
    </dgm:pt>
    <dgm:pt modelId="{A16D5BDD-0254-6043-BA0A-E5CF31691A6F}" type="parTrans" cxnId="{89EBD1A6-D4D6-694A-914E-D5F57D3B52E7}">
      <dgm:prSet/>
      <dgm:spPr/>
      <dgm:t>
        <a:bodyPr/>
        <a:lstStyle/>
        <a:p>
          <a:endParaRPr lang="zh-CN" altLang="en-US"/>
        </a:p>
      </dgm:t>
    </dgm:pt>
    <dgm:pt modelId="{52504BF1-06C5-564D-AE0E-F49FEDC926CA}" type="sibTrans" cxnId="{89EBD1A6-D4D6-694A-914E-D5F57D3B52E7}">
      <dgm:prSet/>
      <dgm:spPr/>
      <dgm:t>
        <a:bodyPr/>
        <a:lstStyle/>
        <a:p>
          <a:endParaRPr lang="zh-CN" altLang="en-US"/>
        </a:p>
      </dgm:t>
    </dgm:pt>
    <dgm:pt modelId="{438F4CD0-38D4-814D-985B-5DC2ADB31BB9}">
      <dgm:prSet phldrT="[文本]"/>
      <dgm:spPr/>
      <dgm:t>
        <a:bodyPr/>
        <a:lstStyle/>
        <a:p>
          <a:r>
            <a:rPr lang="zh-CN" altLang="en-US" dirty="0"/>
            <a:t>声音数据</a:t>
          </a:r>
        </a:p>
      </dgm:t>
    </dgm:pt>
    <dgm:pt modelId="{43234B5E-1CC3-C947-B9CF-48B7861A007C}" type="parTrans" cxnId="{4B72CC38-1443-CC46-94BD-593962CEEA16}">
      <dgm:prSet/>
      <dgm:spPr/>
      <dgm:t>
        <a:bodyPr/>
        <a:lstStyle/>
        <a:p>
          <a:endParaRPr lang="zh-CN" altLang="en-US"/>
        </a:p>
      </dgm:t>
    </dgm:pt>
    <dgm:pt modelId="{A09F9E78-EF58-4D47-99DA-A51BC2D7B043}" type="sibTrans" cxnId="{4B72CC38-1443-CC46-94BD-593962CEEA16}">
      <dgm:prSet/>
      <dgm:spPr/>
      <dgm:t>
        <a:bodyPr/>
        <a:lstStyle/>
        <a:p>
          <a:endParaRPr lang="zh-CN" altLang="en-US"/>
        </a:p>
      </dgm:t>
    </dgm:pt>
    <dgm:pt modelId="{8DF77DA0-1383-4C44-893C-9075A704CAD5}">
      <dgm:prSet phldrT="[文本]"/>
      <dgm:spPr/>
      <dgm:t>
        <a:bodyPr/>
        <a:lstStyle/>
        <a:p>
          <a:r>
            <a:rPr lang="zh-CN" altLang="en-US" dirty="0"/>
            <a:t>流数据</a:t>
          </a:r>
        </a:p>
      </dgm:t>
    </dgm:pt>
    <dgm:pt modelId="{D548B0A6-FF93-6E44-932C-EB14BD90C468}" type="sibTrans" cxnId="{3735486B-20E8-B741-A73A-EAFC8C4D1B74}">
      <dgm:prSet/>
      <dgm:spPr/>
      <dgm:t>
        <a:bodyPr/>
        <a:lstStyle/>
        <a:p>
          <a:endParaRPr lang="zh-CN" altLang="en-US"/>
        </a:p>
      </dgm:t>
    </dgm:pt>
    <dgm:pt modelId="{52D4525D-E795-AF4A-9DE3-0BB1A5783F6C}" type="parTrans" cxnId="{3735486B-20E8-B741-A73A-EAFC8C4D1B74}">
      <dgm:prSet/>
      <dgm:spPr/>
      <dgm:t>
        <a:bodyPr/>
        <a:lstStyle/>
        <a:p>
          <a:endParaRPr lang="zh-CN" altLang="en-US"/>
        </a:p>
      </dgm:t>
    </dgm:pt>
    <dgm:pt modelId="{56E25150-FCA5-6446-B408-62CA140DD1EE}" type="pres">
      <dgm:prSet presAssocID="{2532E1C8-14DB-B746-B62E-6FDED01E0F9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 altLang="zh-CN"/>
        </a:p>
      </dgm:t>
    </dgm:pt>
    <dgm:pt modelId="{8C3C6AC2-83F6-E046-846E-0ABC522C1751}" type="pres">
      <dgm:prSet presAssocID="{8DF77DA0-1383-4C44-893C-9075A704CAD5}" presName="composite" presStyleCnt="0"/>
      <dgm:spPr/>
    </dgm:pt>
    <dgm:pt modelId="{0FBD6F58-555D-8040-9DB7-6D3527ECAB8E}" type="pres">
      <dgm:prSet presAssocID="{8DF77DA0-1383-4C44-893C-9075A704CAD5}" presName="rect1" presStyleLbl="b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A62C292-E2FD-A943-90BD-5DAECD1DF2F4}" type="pres">
      <dgm:prSet presAssocID="{8DF77DA0-1383-4C44-893C-9075A704CAD5}" presName="wedgeRectCallout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2628285C-613A-DA43-9B29-2B31687B441B}" type="pres">
      <dgm:prSet presAssocID="{D548B0A6-FF93-6E44-932C-EB14BD90C468}" presName="sibTrans" presStyleCnt="0"/>
      <dgm:spPr/>
    </dgm:pt>
    <dgm:pt modelId="{CB6FCEB8-0DCF-9144-AB54-8331005C6379}" type="pres">
      <dgm:prSet presAssocID="{487433F4-67F1-5A47-97EC-A9AE57CA1020}" presName="composite" presStyleCnt="0"/>
      <dgm:spPr/>
    </dgm:pt>
    <dgm:pt modelId="{04E40002-2128-1E42-837D-9860B70E14E8}" type="pres">
      <dgm:prSet presAssocID="{487433F4-67F1-5A47-97EC-A9AE57CA1020}" presName="rect1" presStyleLbl="b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33ABA187-BDA0-D94E-A409-A2214E52A7F1}" type="pres">
      <dgm:prSet presAssocID="{487433F4-67F1-5A47-97EC-A9AE57CA1020}" presName="wedgeRectCallout1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3EB9A175-D96D-7445-97D2-027EA5E673D7}" type="pres">
      <dgm:prSet presAssocID="{52504BF1-06C5-564D-AE0E-F49FEDC926CA}" presName="sibTrans" presStyleCnt="0"/>
      <dgm:spPr/>
    </dgm:pt>
    <dgm:pt modelId="{891205A8-2BAF-1E42-AFDB-F67F1D4ACF1F}" type="pres">
      <dgm:prSet presAssocID="{438F4CD0-38D4-814D-985B-5DC2ADB31BB9}" presName="composite" presStyleCnt="0"/>
      <dgm:spPr/>
    </dgm:pt>
    <dgm:pt modelId="{37F1EFF7-F62A-0043-8DD9-223658AB90CB}" type="pres">
      <dgm:prSet presAssocID="{438F4CD0-38D4-814D-985B-5DC2ADB31BB9}" presName="rect1" presStyleLbl="b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79FD3DB-F5FA-604C-9757-C4C69EC5BECA}" type="pres">
      <dgm:prSet presAssocID="{438F4CD0-38D4-814D-985B-5DC2ADB31BB9}" presName="wedgeRectCallout1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 altLang="zh-CN"/>
        </a:p>
      </dgm:t>
    </dgm:pt>
  </dgm:ptLst>
  <dgm:cxnLst>
    <dgm:cxn modelId="{378C2F78-9855-0B46-AECD-41C4BD3D55F2}" type="presOf" srcId="{2532E1C8-14DB-B746-B62E-6FDED01E0F9C}" destId="{56E25150-FCA5-6446-B408-62CA140DD1EE}" srcOrd="0" destOrd="0" presId="urn:microsoft.com/office/officeart/2008/layout/BendingPictureCaptionList"/>
    <dgm:cxn modelId="{80BEC8EC-F247-6440-B658-DEDADEE1D377}" type="presOf" srcId="{438F4CD0-38D4-814D-985B-5DC2ADB31BB9}" destId="{E79FD3DB-F5FA-604C-9757-C4C69EC5BECA}" srcOrd="0" destOrd="0" presId="urn:microsoft.com/office/officeart/2008/layout/BendingPictureCaptionList"/>
    <dgm:cxn modelId="{89EBD1A6-D4D6-694A-914E-D5F57D3B52E7}" srcId="{2532E1C8-14DB-B746-B62E-6FDED01E0F9C}" destId="{487433F4-67F1-5A47-97EC-A9AE57CA1020}" srcOrd="1" destOrd="0" parTransId="{A16D5BDD-0254-6043-BA0A-E5CF31691A6F}" sibTransId="{52504BF1-06C5-564D-AE0E-F49FEDC926CA}"/>
    <dgm:cxn modelId="{4B72CC38-1443-CC46-94BD-593962CEEA16}" srcId="{2532E1C8-14DB-B746-B62E-6FDED01E0F9C}" destId="{438F4CD0-38D4-814D-985B-5DC2ADB31BB9}" srcOrd="2" destOrd="0" parTransId="{43234B5E-1CC3-C947-B9CF-48B7861A007C}" sibTransId="{A09F9E78-EF58-4D47-99DA-A51BC2D7B043}"/>
    <dgm:cxn modelId="{8BB74DF5-2F8E-0741-B5F5-724B91850A73}" type="presOf" srcId="{487433F4-67F1-5A47-97EC-A9AE57CA1020}" destId="{33ABA187-BDA0-D94E-A409-A2214E52A7F1}" srcOrd="0" destOrd="0" presId="urn:microsoft.com/office/officeart/2008/layout/BendingPictureCaptionList"/>
    <dgm:cxn modelId="{EEFF382E-D89D-B349-BFAB-65FA3DB9AE34}" type="presOf" srcId="{8DF77DA0-1383-4C44-893C-9075A704CAD5}" destId="{AA62C292-E2FD-A943-90BD-5DAECD1DF2F4}" srcOrd="0" destOrd="0" presId="urn:microsoft.com/office/officeart/2008/layout/BendingPictureCaptionList"/>
    <dgm:cxn modelId="{3735486B-20E8-B741-A73A-EAFC8C4D1B74}" srcId="{2532E1C8-14DB-B746-B62E-6FDED01E0F9C}" destId="{8DF77DA0-1383-4C44-893C-9075A704CAD5}" srcOrd="0" destOrd="0" parTransId="{52D4525D-E795-AF4A-9DE3-0BB1A5783F6C}" sibTransId="{D548B0A6-FF93-6E44-932C-EB14BD90C468}"/>
    <dgm:cxn modelId="{EA942A7A-28DE-CB4A-9733-BD5DDC560E17}" type="presParOf" srcId="{56E25150-FCA5-6446-B408-62CA140DD1EE}" destId="{8C3C6AC2-83F6-E046-846E-0ABC522C1751}" srcOrd="0" destOrd="0" presId="urn:microsoft.com/office/officeart/2008/layout/BendingPictureCaptionList"/>
    <dgm:cxn modelId="{B8123C2C-A2DA-ED44-9EAE-9AB01A5879A2}" type="presParOf" srcId="{8C3C6AC2-83F6-E046-846E-0ABC522C1751}" destId="{0FBD6F58-555D-8040-9DB7-6D3527ECAB8E}" srcOrd="0" destOrd="0" presId="urn:microsoft.com/office/officeart/2008/layout/BendingPictureCaptionList"/>
    <dgm:cxn modelId="{CB1083DA-DBB1-664E-869D-C5F08B8C9DF2}" type="presParOf" srcId="{8C3C6AC2-83F6-E046-846E-0ABC522C1751}" destId="{AA62C292-E2FD-A943-90BD-5DAECD1DF2F4}" srcOrd="1" destOrd="0" presId="urn:microsoft.com/office/officeart/2008/layout/BendingPictureCaptionList"/>
    <dgm:cxn modelId="{95248021-BAFB-A14D-9A80-39FF38A84C3D}" type="presParOf" srcId="{56E25150-FCA5-6446-B408-62CA140DD1EE}" destId="{2628285C-613A-DA43-9B29-2B31687B441B}" srcOrd="1" destOrd="0" presId="urn:microsoft.com/office/officeart/2008/layout/BendingPictureCaptionList"/>
    <dgm:cxn modelId="{FD556DDF-A9F0-394F-AE05-684A91674B10}" type="presParOf" srcId="{56E25150-FCA5-6446-B408-62CA140DD1EE}" destId="{CB6FCEB8-0DCF-9144-AB54-8331005C6379}" srcOrd="2" destOrd="0" presId="urn:microsoft.com/office/officeart/2008/layout/BendingPictureCaptionList"/>
    <dgm:cxn modelId="{16352B42-113B-5F4C-84AF-7E264561C190}" type="presParOf" srcId="{CB6FCEB8-0DCF-9144-AB54-8331005C6379}" destId="{04E40002-2128-1E42-837D-9860B70E14E8}" srcOrd="0" destOrd="0" presId="urn:microsoft.com/office/officeart/2008/layout/BendingPictureCaptionList"/>
    <dgm:cxn modelId="{998BED61-2386-4B4A-8473-FB69119FFA76}" type="presParOf" srcId="{CB6FCEB8-0DCF-9144-AB54-8331005C6379}" destId="{33ABA187-BDA0-D94E-A409-A2214E52A7F1}" srcOrd="1" destOrd="0" presId="urn:microsoft.com/office/officeart/2008/layout/BendingPictureCaptionList"/>
    <dgm:cxn modelId="{A7BC6E39-8905-C24C-A016-C6EE9CFE41A4}" type="presParOf" srcId="{56E25150-FCA5-6446-B408-62CA140DD1EE}" destId="{3EB9A175-D96D-7445-97D2-027EA5E673D7}" srcOrd="3" destOrd="0" presId="urn:microsoft.com/office/officeart/2008/layout/BendingPictureCaptionList"/>
    <dgm:cxn modelId="{5ABA3003-B023-0D40-AAA4-D997DDD6B06C}" type="presParOf" srcId="{56E25150-FCA5-6446-B408-62CA140DD1EE}" destId="{891205A8-2BAF-1E42-AFDB-F67F1D4ACF1F}" srcOrd="4" destOrd="0" presId="urn:microsoft.com/office/officeart/2008/layout/BendingPictureCaptionList"/>
    <dgm:cxn modelId="{FD5853B8-F253-A649-97A0-B3AB3C22DCB3}" type="presParOf" srcId="{891205A8-2BAF-1E42-AFDB-F67F1D4ACF1F}" destId="{37F1EFF7-F62A-0043-8DD9-223658AB90CB}" srcOrd="0" destOrd="0" presId="urn:microsoft.com/office/officeart/2008/layout/BendingPictureCaptionList"/>
    <dgm:cxn modelId="{E93473C6-6387-5E43-AC7A-3E5EFBBAF7E9}" type="presParOf" srcId="{891205A8-2BAF-1E42-AFDB-F67F1D4ACF1F}" destId="{E79FD3DB-F5FA-604C-9757-C4C69EC5BEC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DBAB1-5B75-1C40-A0F4-674B8D01D988}">
      <dsp:nvSpPr>
        <dsp:cNvPr id="0" name=""/>
        <dsp:cNvSpPr/>
      </dsp:nvSpPr>
      <dsp:spPr>
        <a:xfrm>
          <a:off x="4262" y="918489"/>
          <a:ext cx="0" cy="271685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7B045-6BE2-8E4E-98F3-CC45B667AFED}">
      <dsp:nvSpPr>
        <dsp:cNvPr id="0" name=""/>
        <dsp:cNvSpPr/>
      </dsp:nvSpPr>
      <dsp:spPr>
        <a:xfrm>
          <a:off x="79730" y="1009051"/>
          <a:ext cx="1428913" cy="122258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629B19-DC76-8E4C-9517-DC22B6795E4F}">
      <dsp:nvSpPr>
        <dsp:cNvPr id="0" name=""/>
        <dsp:cNvSpPr/>
      </dsp:nvSpPr>
      <dsp:spPr>
        <a:xfrm>
          <a:off x="178711" y="2231634"/>
          <a:ext cx="1230951" cy="140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病人健康状态感知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医疗资源使用状态感知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600" kern="1200" dirty="0"/>
        </a:p>
      </dsp:txBody>
      <dsp:txXfrm>
        <a:off x="178711" y="2231634"/>
        <a:ext cx="1230951" cy="1403707"/>
      </dsp:txXfrm>
    </dsp:sp>
    <dsp:sp modelId="{6358D7A5-0790-8E4E-816C-59DF9A47D384}">
      <dsp:nvSpPr>
        <dsp:cNvPr id="0" name=""/>
        <dsp:cNvSpPr/>
      </dsp:nvSpPr>
      <dsp:spPr>
        <a:xfrm>
          <a:off x="4262" y="616617"/>
          <a:ext cx="1509362" cy="3018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医疗</a:t>
          </a:r>
        </a:p>
      </dsp:txBody>
      <dsp:txXfrm>
        <a:off x="4262" y="616617"/>
        <a:ext cx="1509362" cy="301872"/>
      </dsp:txXfrm>
    </dsp:sp>
    <dsp:sp modelId="{97A308C2-E5FF-E941-9D5E-395C2E93E222}">
      <dsp:nvSpPr>
        <dsp:cNvPr id="0" name=""/>
        <dsp:cNvSpPr/>
      </dsp:nvSpPr>
      <dsp:spPr>
        <a:xfrm>
          <a:off x="1831727" y="918489"/>
          <a:ext cx="0" cy="271685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-5653"/>
              <a:lumOff val="-37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FCFBB-79FB-7B44-876F-C5F044C1D146}">
      <dsp:nvSpPr>
        <dsp:cNvPr id="0" name=""/>
        <dsp:cNvSpPr/>
      </dsp:nvSpPr>
      <dsp:spPr>
        <a:xfrm>
          <a:off x="1907195" y="1009051"/>
          <a:ext cx="1428913" cy="122258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D5B809-3F0F-3941-A278-79F4AC5C6E67}">
      <dsp:nvSpPr>
        <dsp:cNvPr id="0" name=""/>
        <dsp:cNvSpPr/>
      </dsp:nvSpPr>
      <dsp:spPr>
        <a:xfrm>
          <a:off x="1907195" y="2231634"/>
          <a:ext cx="1428913" cy="140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飞行器飞行状态感知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发动机工作状态感知</a:t>
          </a:r>
        </a:p>
      </dsp:txBody>
      <dsp:txXfrm>
        <a:off x="1907195" y="2231634"/>
        <a:ext cx="1428913" cy="1403707"/>
      </dsp:txXfrm>
    </dsp:sp>
    <dsp:sp modelId="{8DCC4BE6-D9F0-0F41-820E-C32152FE7B1D}">
      <dsp:nvSpPr>
        <dsp:cNvPr id="0" name=""/>
        <dsp:cNvSpPr/>
      </dsp:nvSpPr>
      <dsp:spPr>
        <a:xfrm>
          <a:off x="1831727" y="616617"/>
          <a:ext cx="1509362" cy="3018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-5653"/>
                <a:lumOff val="-3726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-5653"/>
                <a:lumOff val="-3726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-5653"/>
                <a:lumOff val="-372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-5653"/>
              <a:lumOff val="-372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航天</a:t>
          </a:r>
        </a:p>
      </dsp:txBody>
      <dsp:txXfrm>
        <a:off x="1831727" y="616617"/>
        <a:ext cx="1509362" cy="301872"/>
      </dsp:txXfrm>
    </dsp:sp>
    <dsp:sp modelId="{2BBD5846-25CD-CF49-91C9-CF1B2572A8AB}">
      <dsp:nvSpPr>
        <dsp:cNvPr id="0" name=""/>
        <dsp:cNvSpPr/>
      </dsp:nvSpPr>
      <dsp:spPr>
        <a:xfrm>
          <a:off x="3659192" y="918489"/>
          <a:ext cx="0" cy="271685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-11307"/>
              <a:lumOff val="-74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B9B12C-2891-3641-A323-ED38581D6D7E}">
      <dsp:nvSpPr>
        <dsp:cNvPr id="0" name=""/>
        <dsp:cNvSpPr/>
      </dsp:nvSpPr>
      <dsp:spPr>
        <a:xfrm>
          <a:off x="3734660" y="1009051"/>
          <a:ext cx="1428913" cy="1222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B7A98F-297F-4D4C-9BF5-48EAFC2F7362}">
      <dsp:nvSpPr>
        <dsp:cNvPr id="0" name=""/>
        <dsp:cNvSpPr/>
      </dsp:nvSpPr>
      <dsp:spPr>
        <a:xfrm>
          <a:off x="3734660" y="2231634"/>
          <a:ext cx="1428913" cy="140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武器装备战前状态感知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武器装备战时状态感知</a:t>
          </a:r>
        </a:p>
      </dsp:txBody>
      <dsp:txXfrm>
        <a:off x="3734660" y="2231634"/>
        <a:ext cx="1428913" cy="1403707"/>
      </dsp:txXfrm>
    </dsp:sp>
    <dsp:sp modelId="{34D360AE-E901-D54D-BE36-01E0A529026D}">
      <dsp:nvSpPr>
        <dsp:cNvPr id="0" name=""/>
        <dsp:cNvSpPr/>
      </dsp:nvSpPr>
      <dsp:spPr>
        <a:xfrm>
          <a:off x="3659192" y="616617"/>
          <a:ext cx="1509362" cy="3018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-11307"/>
                <a:lumOff val="-7451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-11307"/>
                <a:lumOff val="-7451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-11307"/>
                <a:lumOff val="-7451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-11307"/>
              <a:lumOff val="-745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国防</a:t>
          </a:r>
        </a:p>
      </dsp:txBody>
      <dsp:txXfrm>
        <a:off x="3659192" y="616617"/>
        <a:ext cx="1509362" cy="301872"/>
      </dsp:txXfrm>
    </dsp:sp>
    <dsp:sp modelId="{A0B0B070-6EB8-DF49-9914-D35A7159C744}">
      <dsp:nvSpPr>
        <dsp:cNvPr id="0" name=""/>
        <dsp:cNvSpPr/>
      </dsp:nvSpPr>
      <dsp:spPr>
        <a:xfrm>
          <a:off x="5518099" y="918489"/>
          <a:ext cx="0" cy="271685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-16960"/>
              <a:lumOff val="-1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B5C9B-1213-0C46-9E86-F4804ACDC95E}">
      <dsp:nvSpPr>
        <dsp:cNvPr id="0" name=""/>
        <dsp:cNvSpPr/>
      </dsp:nvSpPr>
      <dsp:spPr>
        <a:xfrm>
          <a:off x="5593567" y="1009051"/>
          <a:ext cx="1428913" cy="1222583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DC577E-6AAC-F24F-91C8-CE5F0B12E3B1}">
      <dsp:nvSpPr>
        <dsp:cNvPr id="0" name=""/>
        <dsp:cNvSpPr/>
      </dsp:nvSpPr>
      <dsp:spPr>
        <a:xfrm>
          <a:off x="5545699" y="2272117"/>
          <a:ext cx="1642735" cy="140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工厂设备运行状态感知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产品良品率状态感知</a:t>
          </a:r>
        </a:p>
      </dsp:txBody>
      <dsp:txXfrm>
        <a:off x="5545699" y="2272117"/>
        <a:ext cx="1642735" cy="1403707"/>
      </dsp:txXfrm>
    </dsp:sp>
    <dsp:sp modelId="{80FFCF1B-5E34-4449-B1BC-F2CBD6896F08}">
      <dsp:nvSpPr>
        <dsp:cNvPr id="0" name=""/>
        <dsp:cNvSpPr/>
      </dsp:nvSpPr>
      <dsp:spPr>
        <a:xfrm>
          <a:off x="5518099" y="616617"/>
          <a:ext cx="1509362" cy="3018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-16960"/>
                <a:lumOff val="-11177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-16960"/>
                <a:lumOff val="-11177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-16960"/>
                <a:lumOff val="-11177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-16960"/>
              <a:lumOff val="-111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工业</a:t>
          </a:r>
        </a:p>
      </dsp:txBody>
      <dsp:txXfrm>
        <a:off x="5518099" y="616617"/>
        <a:ext cx="1509362" cy="301872"/>
      </dsp:txXfrm>
    </dsp:sp>
    <dsp:sp modelId="{7F7EF2F0-E2D5-7F45-B11B-68A7B04FF426}">
      <dsp:nvSpPr>
        <dsp:cNvPr id="0" name=""/>
        <dsp:cNvSpPr/>
      </dsp:nvSpPr>
      <dsp:spPr>
        <a:xfrm>
          <a:off x="7447494" y="918489"/>
          <a:ext cx="0" cy="2716852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-22613"/>
              <a:lumOff val="-1490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D971B-15CD-C84C-A983-035073CEFEEE}">
      <dsp:nvSpPr>
        <dsp:cNvPr id="0" name=""/>
        <dsp:cNvSpPr/>
      </dsp:nvSpPr>
      <dsp:spPr>
        <a:xfrm>
          <a:off x="7522963" y="1009051"/>
          <a:ext cx="1428913" cy="1222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425B90-A77F-8F47-81E1-10E19A98A5FC}">
      <dsp:nvSpPr>
        <dsp:cNvPr id="0" name=""/>
        <dsp:cNvSpPr/>
      </dsp:nvSpPr>
      <dsp:spPr>
        <a:xfrm>
          <a:off x="7560536" y="2231634"/>
          <a:ext cx="1353766" cy="140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电网运行状态感知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/>
            <a:t>配电用电状态感知</a:t>
          </a:r>
        </a:p>
      </dsp:txBody>
      <dsp:txXfrm>
        <a:off x="7560536" y="2231634"/>
        <a:ext cx="1353766" cy="1403707"/>
      </dsp:txXfrm>
    </dsp:sp>
    <dsp:sp modelId="{4477C59F-2F99-E946-B074-F3629515EB59}">
      <dsp:nvSpPr>
        <dsp:cNvPr id="0" name=""/>
        <dsp:cNvSpPr/>
      </dsp:nvSpPr>
      <dsp:spPr>
        <a:xfrm>
          <a:off x="7447494" y="616617"/>
          <a:ext cx="1509362" cy="30187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-22613"/>
                <a:lumOff val="-14902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-22613"/>
                <a:lumOff val="-14902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-22613"/>
                <a:lumOff val="-1490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-22613"/>
              <a:lumOff val="-1490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/>
            <a:t>电力</a:t>
          </a:r>
        </a:p>
      </dsp:txBody>
      <dsp:txXfrm>
        <a:off x="7447494" y="616617"/>
        <a:ext cx="1509362" cy="301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FA029-562B-5C40-88C3-9F7C90847A92}">
      <dsp:nvSpPr>
        <dsp:cNvPr id="0" name=""/>
        <dsp:cNvSpPr/>
      </dsp:nvSpPr>
      <dsp:spPr>
        <a:xfrm>
          <a:off x="10775" y="0"/>
          <a:ext cx="2069775" cy="7865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Item</a:t>
          </a:r>
          <a:endParaRPr lang="zh-CN" altLang="en-US" sz="3600" kern="1200" dirty="0"/>
        </a:p>
      </dsp:txBody>
      <dsp:txXfrm>
        <a:off x="33814" y="23039"/>
        <a:ext cx="2023697" cy="740518"/>
      </dsp:txXfrm>
    </dsp:sp>
    <dsp:sp modelId="{CC5129E0-5AE4-7142-A576-F3DC119C3A13}">
      <dsp:nvSpPr>
        <dsp:cNvPr id="0" name=""/>
        <dsp:cNvSpPr/>
      </dsp:nvSpPr>
      <dsp:spPr>
        <a:xfrm>
          <a:off x="2287529" y="136645"/>
          <a:ext cx="438792" cy="51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2287529" y="239306"/>
        <a:ext cx="307154" cy="307982"/>
      </dsp:txXfrm>
    </dsp:sp>
    <dsp:sp modelId="{A896EEEB-B72F-CE41-8F39-26B368F280B4}">
      <dsp:nvSpPr>
        <dsp:cNvPr id="0" name=""/>
        <dsp:cNvSpPr/>
      </dsp:nvSpPr>
      <dsp:spPr>
        <a:xfrm>
          <a:off x="2908462" y="0"/>
          <a:ext cx="2069775" cy="7865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Visit</a:t>
          </a:r>
          <a:endParaRPr lang="zh-CN" altLang="en-US" sz="3600" kern="1200" dirty="0"/>
        </a:p>
      </dsp:txBody>
      <dsp:txXfrm>
        <a:off x="2931501" y="23039"/>
        <a:ext cx="2023697" cy="740518"/>
      </dsp:txXfrm>
    </dsp:sp>
    <dsp:sp modelId="{B3D4B2C6-E67E-2243-AD3B-2877E0923304}">
      <dsp:nvSpPr>
        <dsp:cNvPr id="0" name=""/>
        <dsp:cNvSpPr/>
      </dsp:nvSpPr>
      <dsp:spPr>
        <a:xfrm>
          <a:off x="5185215" y="136645"/>
          <a:ext cx="438792" cy="51330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5185215" y="239306"/>
        <a:ext cx="307154" cy="307982"/>
      </dsp:txXfrm>
    </dsp:sp>
    <dsp:sp modelId="{AA021863-BD45-0F44-8B5F-BA49D0E146E1}">
      <dsp:nvSpPr>
        <dsp:cNvPr id="0" name=""/>
        <dsp:cNvSpPr/>
      </dsp:nvSpPr>
      <dsp:spPr>
        <a:xfrm>
          <a:off x="5806148" y="0"/>
          <a:ext cx="2069775" cy="7865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/>
            <a:t>Patient</a:t>
          </a:r>
          <a:endParaRPr lang="zh-CN" altLang="en-US" sz="3600" kern="1200" dirty="0"/>
        </a:p>
      </dsp:txBody>
      <dsp:txXfrm>
        <a:off x="5829187" y="23039"/>
        <a:ext cx="2023697" cy="7405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FA029-562B-5C40-88C3-9F7C90847A92}">
      <dsp:nvSpPr>
        <dsp:cNvPr id="0" name=""/>
        <dsp:cNvSpPr/>
      </dsp:nvSpPr>
      <dsp:spPr>
        <a:xfrm>
          <a:off x="6931" y="0"/>
          <a:ext cx="2071799" cy="7778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/>
            <a:t>Word</a:t>
          </a:r>
          <a:endParaRPr lang="zh-CN" altLang="en-US" sz="3000" kern="1200" dirty="0"/>
        </a:p>
      </dsp:txBody>
      <dsp:txXfrm>
        <a:off x="29715" y="22784"/>
        <a:ext cx="2026231" cy="732325"/>
      </dsp:txXfrm>
    </dsp:sp>
    <dsp:sp modelId="{CC5129E0-5AE4-7142-A576-F3DC119C3A13}">
      <dsp:nvSpPr>
        <dsp:cNvPr id="0" name=""/>
        <dsp:cNvSpPr/>
      </dsp:nvSpPr>
      <dsp:spPr>
        <a:xfrm>
          <a:off x="2285910" y="132043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2285910" y="234804"/>
        <a:ext cx="307455" cy="308284"/>
      </dsp:txXfrm>
    </dsp:sp>
    <dsp:sp modelId="{A896EEEB-B72F-CE41-8F39-26B368F280B4}">
      <dsp:nvSpPr>
        <dsp:cNvPr id="0" name=""/>
        <dsp:cNvSpPr/>
      </dsp:nvSpPr>
      <dsp:spPr>
        <a:xfrm>
          <a:off x="2907450" y="0"/>
          <a:ext cx="2071799" cy="7778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/>
            <a:t>Sentence</a:t>
          </a:r>
          <a:endParaRPr lang="zh-CN" altLang="en-US" sz="3000" kern="1200" dirty="0"/>
        </a:p>
      </dsp:txBody>
      <dsp:txXfrm>
        <a:off x="2930234" y="22784"/>
        <a:ext cx="2026231" cy="732325"/>
      </dsp:txXfrm>
    </dsp:sp>
    <dsp:sp modelId="{B3D4B2C6-E67E-2243-AD3B-2877E0923304}">
      <dsp:nvSpPr>
        <dsp:cNvPr id="0" name=""/>
        <dsp:cNvSpPr/>
      </dsp:nvSpPr>
      <dsp:spPr>
        <a:xfrm>
          <a:off x="5186429" y="132043"/>
          <a:ext cx="439221" cy="51380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5186429" y="234804"/>
        <a:ext cx="307455" cy="308284"/>
      </dsp:txXfrm>
    </dsp:sp>
    <dsp:sp modelId="{AA021863-BD45-0F44-8B5F-BA49D0E146E1}">
      <dsp:nvSpPr>
        <dsp:cNvPr id="0" name=""/>
        <dsp:cNvSpPr/>
      </dsp:nvSpPr>
      <dsp:spPr>
        <a:xfrm>
          <a:off x="5807969" y="0"/>
          <a:ext cx="2071799" cy="7778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000" kern="1200" dirty="0"/>
            <a:t>Story</a:t>
          </a:r>
          <a:endParaRPr lang="zh-CN" altLang="en-US" sz="3000" kern="1200" dirty="0"/>
        </a:p>
      </dsp:txBody>
      <dsp:txXfrm>
        <a:off x="5830753" y="22784"/>
        <a:ext cx="2026231" cy="7323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D6F58-555D-8040-9DB7-6D3527ECAB8E}">
      <dsp:nvSpPr>
        <dsp:cNvPr id="0" name=""/>
        <dsp:cNvSpPr/>
      </dsp:nvSpPr>
      <dsp:spPr>
        <a:xfrm>
          <a:off x="28646" y="485"/>
          <a:ext cx="1409385" cy="1127508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A62C292-E2FD-A943-90BD-5DAECD1DF2F4}">
      <dsp:nvSpPr>
        <dsp:cNvPr id="0" name=""/>
        <dsp:cNvSpPr/>
      </dsp:nvSpPr>
      <dsp:spPr>
        <a:xfrm>
          <a:off x="155490" y="1015243"/>
          <a:ext cx="1254353" cy="3946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/>
            <a:t>流数据</a:t>
          </a:r>
        </a:p>
      </dsp:txBody>
      <dsp:txXfrm>
        <a:off x="155490" y="1015243"/>
        <a:ext cx="1254353" cy="394628"/>
      </dsp:txXfrm>
    </dsp:sp>
    <dsp:sp modelId="{04E40002-2128-1E42-837D-9860B70E14E8}">
      <dsp:nvSpPr>
        <dsp:cNvPr id="0" name=""/>
        <dsp:cNvSpPr/>
      </dsp:nvSpPr>
      <dsp:spPr>
        <a:xfrm>
          <a:off x="28646" y="1550810"/>
          <a:ext cx="1409385" cy="112750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3ABA187-BDA0-D94E-A409-A2214E52A7F1}">
      <dsp:nvSpPr>
        <dsp:cNvPr id="0" name=""/>
        <dsp:cNvSpPr/>
      </dsp:nvSpPr>
      <dsp:spPr>
        <a:xfrm>
          <a:off x="155490" y="2565567"/>
          <a:ext cx="1254353" cy="3946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/>
            <a:t>图片数据</a:t>
          </a:r>
        </a:p>
      </dsp:txBody>
      <dsp:txXfrm>
        <a:off x="155490" y="2565567"/>
        <a:ext cx="1254353" cy="394628"/>
      </dsp:txXfrm>
    </dsp:sp>
    <dsp:sp modelId="{37F1EFF7-F62A-0043-8DD9-223658AB90CB}">
      <dsp:nvSpPr>
        <dsp:cNvPr id="0" name=""/>
        <dsp:cNvSpPr/>
      </dsp:nvSpPr>
      <dsp:spPr>
        <a:xfrm>
          <a:off x="28646" y="3101134"/>
          <a:ext cx="1409385" cy="1127508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9FD3DB-F5FA-604C-9757-C4C69EC5BECA}">
      <dsp:nvSpPr>
        <dsp:cNvPr id="0" name=""/>
        <dsp:cNvSpPr/>
      </dsp:nvSpPr>
      <dsp:spPr>
        <a:xfrm>
          <a:off x="155490" y="4115892"/>
          <a:ext cx="1254353" cy="394628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/>
            <a:t>声音数据</a:t>
          </a:r>
        </a:p>
      </dsp:txBody>
      <dsp:txXfrm>
        <a:off x="155490" y="4115892"/>
        <a:ext cx="1254353" cy="394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65023EF-8CDF-4742-BF8D-032C9C6278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buFont typeface="Arial" panose="020B0604020202020204" pitchFamily="34" charset="0"/>
            </a:pPr>
            <a:fld id="{9A0DB2DC-4C9A-4742-B13C-FB6460FD3503}" type="slidenum">
              <a:rPr lang="zh-CN" altLang="en-US" sz="1200" dirty="0"/>
              <a:t>17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4338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83064-18FB-4A4C-BA51-B219EA6326B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32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83064-18FB-4A4C-BA51-B219EA6326B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6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DFC93F-5627-5342-88F5-DBC1CC05883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985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DFC93F-5627-5342-88F5-DBC1CC05883A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497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zh-CN" altLang="en-US" smtClean="0">
              <a:latin typeface="Arial" panose="020B0604020202020204" pitchFamily="34" charset="0"/>
            </a:endParaRPr>
          </a:p>
        </p:txBody>
      </p:sp>
      <p:sp>
        <p:nvSpPr>
          <p:cNvPr id="25604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9922FFE-6DEA-4F4A-B65F-89A1F41915EC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/>
              <a:t>34</a:t>
            </a:fld>
            <a:endParaRPr lang="zh-CN" altLang="en-US" sz="120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679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83064-18FB-4A4C-BA51-B219EA6326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1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smtClean="0">
              <a:latin typeface="Arial" panose="020B0604020202020204" pitchFamily="34" charset="0"/>
            </a:endParaRPr>
          </a:p>
        </p:txBody>
      </p:sp>
      <p:sp>
        <p:nvSpPr>
          <p:cNvPr id="23556" name="幻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9F36D9E-791C-4C0F-82DE-8DCA0AFCFC98}" type="slidenum">
              <a:rPr lang="zh-CN" altLang="en-US" sz="1200" smtClean="0">
                <a:solidFill>
                  <a:schemeClr val="tx1"/>
                </a:solidFill>
                <a:latin typeface="Arial" panose="020B0604020202020204" pitchFamily="34" charset="0"/>
              </a:rPr>
              <a:pPr/>
              <a:t>37</a:t>
            </a:fld>
            <a:endParaRPr lang="zh-CN" altLang="en-US" sz="120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02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>
            <a:off x="690563" y="3340100"/>
            <a:ext cx="7653337" cy="485775"/>
          </a:xfrm>
          <a:custGeom>
            <a:avLst/>
            <a:gdLst>
              <a:gd name="T0" fmla="*/ 2147483646 w 4128"/>
              <a:gd name="T1" fmla="*/ 2147483646 h 479"/>
              <a:gd name="T2" fmla="*/ 2147483646 w 4128"/>
              <a:gd name="T3" fmla="*/ 2147483646 h 479"/>
              <a:gd name="T4" fmla="*/ 2147483646 w 4128"/>
              <a:gd name="T5" fmla="*/ 2147483646 h 479"/>
              <a:gd name="T6" fmla="*/ 0 w 4128"/>
              <a:gd name="T7" fmla="*/ 2147483646 h 479"/>
              <a:gd name="T8" fmla="*/ 2147483646 w 4128"/>
              <a:gd name="T9" fmla="*/ 2147483646 h 47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28" h="479">
                <a:moveTo>
                  <a:pt x="163" y="200"/>
                </a:moveTo>
                <a:cubicBezTo>
                  <a:pt x="163" y="200"/>
                  <a:pt x="2054" y="0"/>
                  <a:pt x="4128" y="200"/>
                </a:cubicBezTo>
                <a:cubicBezTo>
                  <a:pt x="4128" y="200"/>
                  <a:pt x="4128" y="314"/>
                  <a:pt x="4128" y="429"/>
                </a:cubicBezTo>
                <a:cubicBezTo>
                  <a:pt x="2371" y="200"/>
                  <a:pt x="688" y="479"/>
                  <a:pt x="0" y="441"/>
                </a:cubicBezTo>
                <a:lnTo>
                  <a:pt x="163" y="200"/>
                </a:lnTo>
                <a:close/>
              </a:path>
            </a:pathLst>
          </a:custGeom>
          <a:solidFill>
            <a:schemeClr val="hlink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5" name="Rectangle 8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4" name="Clip" r:id="rId3" imgW="0" imgH="0" progId="MS_ClipArt_Gallery.2">
                  <p:embed/>
                </p:oleObj>
              </mc:Choice>
              <mc:Fallback>
                <p:oleObj name="Clip" r:id="rId3" imgW="0" imgH="0" progId="MS_ClipArt_Gallery.2">
                  <p:embed/>
                  <p:pic>
                    <p:nvPicPr>
                      <p:cNvPr id="3075" name="Rectangle 8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6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396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6" name="Date Placeholder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Footer Placeholder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spcBef>
                <a:spcPct val="50000"/>
              </a:spcBef>
              <a:defRPr kumimoji="0" sz="1400">
                <a:solidFill>
                  <a:srgbClr val="578963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C97DA56F-8306-40C1-9E45-03CA9C8CFE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2129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38D4B1-9C92-480A-979F-65F59B32F2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271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10350" y="66675"/>
            <a:ext cx="2019300" cy="59245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52450" y="66675"/>
            <a:ext cx="5905500" cy="59245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BA515-B9D7-46E0-8C6B-8F97D28C6F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8547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222625" y="304800"/>
            <a:ext cx="11909425" cy="4724400"/>
            <a:chOff x="-2030" y="192"/>
            <a:chExt cx="7502" cy="2976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>
              <a:off x="912" y="1584"/>
              <a:ext cx="45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-1584" y="864"/>
              <a:ext cx="2304" cy="2304"/>
            </a:xfrm>
            <a:custGeom>
              <a:avLst/>
              <a:gdLst>
                <a:gd name="T0" fmla="*/ 0 w 64000"/>
                <a:gd name="T1" fmla="*/ 0 h 64000"/>
                <a:gd name="T2" fmla="*/ 0 w 64000"/>
                <a:gd name="T3" fmla="*/ 0 h 64000"/>
                <a:gd name="T4" fmla="*/ 0 w 64000"/>
                <a:gd name="T5" fmla="*/ 0 h 64000"/>
                <a:gd name="T6" fmla="*/ 0 w 64000"/>
                <a:gd name="T7" fmla="*/ 0 h 64000"/>
                <a:gd name="T8" fmla="*/ 0 w 64000"/>
                <a:gd name="T9" fmla="*/ 0 h 64000"/>
                <a:gd name="T10" fmla="*/ 0 w 64000"/>
                <a:gd name="T11" fmla="*/ 0 h 64000"/>
                <a:gd name="T12" fmla="*/ 0 w 64000"/>
                <a:gd name="T13" fmla="*/ 0 h 64000"/>
                <a:gd name="T14" fmla="*/ 0 w 64000"/>
                <a:gd name="T15" fmla="*/ 0 h 64000"/>
                <a:gd name="T16" fmla="*/ 0 w 64000"/>
                <a:gd name="T17" fmla="*/ 0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44083 w 64000"/>
                <a:gd name="T28" fmla="*/ -29639 h 64000"/>
                <a:gd name="T29" fmla="*/ 44083 w 64000"/>
                <a:gd name="T30" fmla="*/ 29639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44083" y="2368"/>
                  </a:moveTo>
                  <a:cubicBezTo>
                    <a:pt x="56127" y="7280"/>
                    <a:pt x="64000" y="18993"/>
                    <a:pt x="64000" y="32000"/>
                  </a:cubicBezTo>
                  <a:cubicBezTo>
                    <a:pt x="64000" y="45006"/>
                    <a:pt x="56127" y="56719"/>
                    <a:pt x="44083" y="61631"/>
                  </a:cubicBezTo>
                  <a:cubicBezTo>
                    <a:pt x="44082" y="61631"/>
                    <a:pt x="44082" y="61631"/>
                    <a:pt x="44082" y="61631"/>
                  </a:cubicBezTo>
                  <a:lnTo>
                    <a:pt x="44083" y="61632"/>
                  </a:lnTo>
                  <a:lnTo>
                    <a:pt x="44083" y="2368"/>
                  </a:lnTo>
                  <a:lnTo>
                    <a:pt x="44082" y="2368"/>
                  </a:lnTo>
                  <a:cubicBezTo>
                    <a:pt x="44082" y="2368"/>
                    <a:pt x="44082" y="2368"/>
                    <a:pt x="44083" y="23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-2030" y="192"/>
              <a:ext cx="2544" cy="2544"/>
            </a:xfrm>
            <a:custGeom>
              <a:avLst/>
              <a:gdLst>
                <a:gd name="T0" fmla="*/ 0 w 64000"/>
                <a:gd name="T1" fmla="*/ 0 h 64000"/>
                <a:gd name="T2" fmla="*/ 0 w 64000"/>
                <a:gd name="T3" fmla="*/ 0 h 64000"/>
                <a:gd name="T4" fmla="*/ 0 w 64000"/>
                <a:gd name="T5" fmla="*/ 0 h 64000"/>
                <a:gd name="T6" fmla="*/ 0 w 64000"/>
                <a:gd name="T7" fmla="*/ 0 h 64000"/>
                <a:gd name="T8" fmla="*/ 0 w 64000"/>
                <a:gd name="T9" fmla="*/ 0 h 64000"/>
                <a:gd name="T10" fmla="*/ 0 w 64000"/>
                <a:gd name="T11" fmla="*/ 0 h 64000"/>
                <a:gd name="T12" fmla="*/ 0 w 64000"/>
                <a:gd name="T13" fmla="*/ 0 h 64000"/>
                <a:gd name="T14" fmla="*/ 0 w 64000"/>
                <a:gd name="T15" fmla="*/ 0 h 64000"/>
                <a:gd name="T16" fmla="*/ 0 w 64000"/>
                <a:gd name="T17" fmla="*/ 0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994 w 64000"/>
                <a:gd name="T28" fmla="*/ -25761 h 64000"/>
                <a:gd name="T29" fmla="*/ 50994 w 64000"/>
                <a:gd name="T30" fmla="*/ 25761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994" y="6246"/>
                  </a:moveTo>
                  <a:cubicBezTo>
                    <a:pt x="59172" y="12279"/>
                    <a:pt x="64000" y="21837"/>
                    <a:pt x="64000" y="32000"/>
                  </a:cubicBezTo>
                  <a:cubicBezTo>
                    <a:pt x="64000" y="42162"/>
                    <a:pt x="59172" y="51720"/>
                    <a:pt x="50994" y="57753"/>
                  </a:cubicBezTo>
                  <a:cubicBezTo>
                    <a:pt x="50993" y="57753"/>
                    <a:pt x="50993" y="57753"/>
                    <a:pt x="50993" y="57753"/>
                  </a:cubicBezTo>
                  <a:lnTo>
                    <a:pt x="50994" y="57754"/>
                  </a:lnTo>
                  <a:lnTo>
                    <a:pt x="50994" y="6246"/>
                  </a:lnTo>
                  <a:lnTo>
                    <a:pt x="50993" y="6246"/>
                  </a:lnTo>
                  <a:cubicBezTo>
                    <a:pt x="50993" y="6246"/>
                    <a:pt x="50993" y="6246"/>
                    <a:pt x="50994" y="6246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6285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443038" y="985838"/>
            <a:ext cx="7239000" cy="1444625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46285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443038" y="3427413"/>
            <a:ext cx="72390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Rectangle 1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63A38B-9C14-40EC-BC77-361A18DEA9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664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73C90D-FE00-456F-AC4D-8E0B3D4940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02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E4158-4C8D-470B-81F4-CF8753D99F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149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DC5B3-FE93-43FC-9219-ECD00E060D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72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602E02-A9A3-4A04-8FC2-2C3A8988C1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6912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96D931-DE23-456C-AE4C-7CF970F09C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560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DD0DB-2647-4CD0-808F-6DAA30D5EF6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856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A99723-F9FA-463B-946E-EA0CB7B468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865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C57AB-9C36-4ABA-A9B8-72A69DE455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8830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E5AC7-A7FD-437F-B442-DE4C95C3BF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125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4711A-771E-444E-83A7-CC6A7AA031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9340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6413" y="301625"/>
            <a:ext cx="1827212" cy="56403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370013" y="301625"/>
            <a:ext cx="5334000" cy="56403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ADE61E-D69A-44FF-9350-5E2B7BAC0A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9982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7313612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70013" y="3960813"/>
            <a:ext cx="7313612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0DB7A-BFC3-43E9-A0D1-6DA8856510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8018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7282EB-55AB-4DEF-AD4F-3E93BCB72F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017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293E9-406D-4A33-B235-F5E8F91D12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01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969963"/>
            <a:ext cx="3848100" cy="5021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0" y="969963"/>
            <a:ext cx="3848100" cy="5021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27D3B-2B77-47E2-AF71-A441567D12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355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18487-C286-4D51-AE14-DC76957311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208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730A9-996F-4C07-8FD6-AC075F00A1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1800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58BA3-1CDA-4883-9FE4-08A5DC422D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46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EE3CD-4455-4E2E-80DC-D6FA78A2BD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4490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D6614-9226-4918-8E55-741581D4F2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273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1500" y="969963"/>
            <a:ext cx="7848600" cy="5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kumimoji="0" sz="1400">
                <a:solidFill>
                  <a:schemeClr val="bg2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859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50000"/>
              </a:spcBef>
              <a:defRPr kumimoji="0" sz="140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924EABA-03F6-4D3F-BE88-6AB5FFD4EF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4481513" y="6613525"/>
            <a:ext cx="4445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kumimoji="0" lang="en-US" altLang="zh-CN" sz="1000" b="1" smtClean="0">
                <a:solidFill>
                  <a:schemeClr val="tx2"/>
                </a:solidFill>
                <a:latin typeface="Helvetica" panose="020B0604020202020204" pitchFamily="34" charset="0"/>
              </a:rPr>
              <a:t>1.</a:t>
            </a:r>
            <a:fld id="{48B7FDBC-66C9-418A-B329-A08BA8EBA050}" type="slidenum">
              <a:rPr kumimoji="0" lang="en-US" altLang="zh-CN" sz="1000" b="1" smtClean="0">
                <a:solidFill>
                  <a:schemeClr val="tx2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kumimoji="0" lang="en-US" altLang="zh-CN" sz="1000" b="1" smtClean="0">
              <a:solidFill>
                <a:schemeClr val="tx2"/>
              </a:solidFill>
              <a:latin typeface="Helvetica" panose="020B0604020202020204" pitchFamily="34" charset="0"/>
            </a:endParaRPr>
          </a:p>
        </p:txBody>
      </p:sp>
      <p:sp>
        <p:nvSpPr>
          <p:cNvPr id="23859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52450" y="66675"/>
            <a:ext cx="8077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黑体" pitchFamily="2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/>
        <a:buChar char="n"/>
        <a:defRPr sz="2800">
          <a:solidFill>
            <a:srgbClr val="3333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05000"/>
        <a:buFont typeface="Monotype Sorts"/>
        <a:buChar char="H"/>
        <a:defRPr sz="2400">
          <a:solidFill>
            <a:srgbClr val="333300"/>
          </a:solidFill>
          <a:latin typeface="+mn-lt"/>
          <a:ea typeface="+mn-ea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0099"/>
        </a:buClr>
        <a:buSzPct val="85000"/>
        <a:buFont typeface="Monotype Sorts"/>
        <a:buChar char="4"/>
        <a:defRPr sz="2000">
          <a:solidFill>
            <a:srgbClr val="333300"/>
          </a:solidFill>
          <a:latin typeface="+mn-lt"/>
          <a:ea typeface="+mn-ea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Char char="–"/>
        <a:defRPr>
          <a:solidFill>
            <a:srgbClr val="333300"/>
          </a:solidFill>
          <a:latin typeface="+mn-lt"/>
          <a:ea typeface="+mn-ea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Char char="»"/>
        <a:defRPr>
          <a:solidFill>
            <a:srgbClr val="333300"/>
          </a:solidFill>
          <a:latin typeface="+mn-lt"/>
          <a:ea typeface="+mn-ea"/>
        </a:defRPr>
      </a:lvl5pPr>
      <a:lvl6pPr marL="2228850" indent="-228600" algn="l" rtl="0" fontAlgn="base">
        <a:spcBef>
          <a:spcPct val="35000"/>
        </a:spcBef>
        <a:spcAft>
          <a:spcPct val="0"/>
        </a:spcAft>
        <a:buClr>
          <a:schemeClr val="tx2"/>
        </a:buClr>
        <a:buChar char="»"/>
        <a:defRPr>
          <a:solidFill>
            <a:srgbClr val="333300"/>
          </a:solidFill>
          <a:latin typeface="+mn-lt"/>
          <a:ea typeface="+mn-ea"/>
        </a:defRPr>
      </a:lvl6pPr>
      <a:lvl7pPr marL="2686050" indent="-228600" algn="l" rtl="0" fontAlgn="base">
        <a:spcBef>
          <a:spcPct val="35000"/>
        </a:spcBef>
        <a:spcAft>
          <a:spcPct val="0"/>
        </a:spcAft>
        <a:buClr>
          <a:schemeClr val="tx2"/>
        </a:buClr>
        <a:buChar char="»"/>
        <a:defRPr>
          <a:solidFill>
            <a:srgbClr val="333300"/>
          </a:solidFill>
          <a:latin typeface="+mn-lt"/>
          <a:ea typeface="+mn-ea"/>
        </a:defRPr>
      </a:lvl7pPr>
      <a:lvl8pPr marL="3143250" indent="-228600" algn="l" rtl="0" fontAlgn="base">
        <a:spcBef>
          <a:spcPct val="35000"/>
        </a:spcBef>
        <a:spcAft>
          <a:spcPct val="0"/>
        </a:spcAft>
        <a:buClr>
          <a:schemeClr val="tx2"/>
        </a:buClr>
        <a:buChar char="»"/>
        <a:defRPr>
          <a:solidFill>
            <a:srgbClr val="333300"/>
          </a:solidFill>
          <a:latin typeface="+mn-lt"/>
          <a:ea typeface="+mn-ea"/>
        </a:defRPr>
      </a:lvl8pPr>
      <a:lvl9pPr marL="3600450" indent="-228600" algn="l" rtl="0" fontAlgn="base">
        <a:spcBef>
          <a:spcPct val="35000"/>
        </a:spcBef>
        <a:spcAft>
          <a:spcPct val="0"/>
        </a:spcAft>
        <a:buClr>
          <a:schemeClr val="tx2"/>
        </a:buClr>
        <a:buChar char="»"/>
        <a:defRPr>
          <a:solidFill>
            <a:srgbClr val="3333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-3238500" y="0"/>
            <a:ext cx="11925300" cy="3810000"/>
            <a:chOff x="-2040" y="0"/>
            <a:chExt cx="7512" cy="2400"/>
          </a:xfrm>
        </p:grpSpPr>
        <p:sp>
          <p:nvSpPr>
            <p:cNvPr id="2056" name="AutoShape 3"/>
            <p:cNvSpPr>
              <a:spLocks noChangeArrowheads="1"/>
            </p:cNvSpPr>
            <p:nvPr/>
          </p:nvSpPr>
          <p:spPr bwMode="auto">
            <a:xfrm>
              <a:off x="-2040" y="432"/>
              <a:ext cx="2592" cy="1968"/>
            </a:xfrm>
            <a:custGeom>
              <a:avLst/>
              <a:gdLst>
                <a:gd name="T0" fmla="*/ 0 w 64000"/>
                <a:gd name="T1" fmla="*/ 0 h 64000"/>
                <a:gd name="T2" fmla="*/ 0 w 64000"/>
                <a:gd name="T3" fmla="*/ 0 h 64000"/>
                <a:gd name="T4" fmla="*/ 0 w 64000"/>
                <a:gd name="T5" fmla="*/ 0 h 64000"/>
                <a:gd name="T6" fmla="*/ 0 w 64000"/>
                <a:gd name="T7" fmla="*/ 0 h 64000"/>
                <a:gd name="T8" fmla="*/ 0 w 64000"/>
                <a:gd name="T9" fmla="*/ 0 h 64000"/>
                <a:gd name="T10" fmla="*/ 0 w 64000"/>
                <a:gd name="T11" fmla="*/ 0 h 64000"/>
                <a:gd name="T12" fmla="*/ 0 w 64000"/>
                <a:gd name="T13" fmla="*/ 0 h 64000"/>
                <a:gd name="T14" fmla="*/ 0 w 64000"/>
                <a:gd name="T15" fmla="*/ 0 h 64000"/>
                <a:gd name="T16" fmla="*/ 0 w 64000"/>
                <a:gd name="T17" fmla="*/ 0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296 w 64000"/>
                <a:gd name="T28" fmla="*/ -26244 h 64000"/>
                <a:gd name="T29" fmla="*/ 50296 w 64000"/>
                <a:gd name="T30" fmla="*/ 26244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296" y="5746"/>
                  </a:moveTo>
                  <a:cubicBezTo>
                    <a:pt x="58882" y="11730"/>
                    <a:pt x="64000" y="21534"/>
                    <a:pt x="64000" y="32000"/>
                  </a:cubicBezTo>
                  <a:cubicBezTo>
                    <a:pt x="64000" y="42465"/>
                    <a:pt x="58882" y="52269"/>
                    <a:pt x="50296" y="58253"/>
                  </a:cubicBezTo>
                  <a:cubicBezTo>
                    <a:pt x="50296" y="58253"/>
                    <a:pt x="50296" y="58253"/>
                    <a:pt x="50295" y="58253"/>
                  </a:cubicBezTo>
                  <a:lnTo>
                    <a:pt x="50296" y="58254"/>
                  </a:lnTo>
                  <a:lnTo>
                    <a:pt x="50296" y="5746"/>
                  </a:lnTo>
                  <a:lnTo>
                    <a:pt x="50295" y="5746"/>
                  </a:lnTo>
                  <a:cubicBezTo>
                    <a:pt x="50296" y="5746"/>
                    <a:pt x="50296" y="5746"/>
                    <a:pt x="50296" y="5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7" name="AutoShape 4"/>
            <p:cNvSpPr>
              <a:spLocks noChangeArrowheads="1"/>
            </p:cNvSpPr>
            <p:nvPr/>
          </p:nvSpPr>
          <p:spPr bwMode="auto">
            <a:xfrm>
              <a:off x="-1528" y="0"/>
              <a:ext cx="1949" cy="1987"/>
            </a:xfrm>
            <a:custGeom>
              <a:avLst/>
              <a:gdLst>
                <a:gd name="T0" fmla="*/ 0 w 64000"/>
                <a:gd name="T1" fmla="*/ 0 h 64000"/>
                <a:gd name="T2" fmla="*/ 0 w 64000"/>
                <a:gd name="T3" fmla="*/ 0 h 64000"/>
                <a:gd name="T4" fmla="*/ 0 w 64000"/>
                <a:gd name="T5" fmla="*/ 0 h 64000"/>
                <a:gd name="T6" fmla="*/ 0 w 64000"/>
                <a:gd name="T7" fmla="*/ 0 h 64000"/>
                <a:gd name="T8" fmla="*/ 0 w 64000"/>
                <a:gd name="T9" fmla="*/ 0 h 64000"/>
                <a:gd name="T10" fmla="*/ 0 w 64000"/>
                <a:gd name="T11" fmla="*/ 0 h 64000"/>
                <a:gd name="T12" fmla="*/ 0 w 64000"/>
                <a:gd name="T13" fmla="*/ 0 h 64000"/>
                <a:gd name="T14" fmla="*/ 0 w 64000"/>
                <a:gd name="T15" fmla="*/ 0 h 64000"/>
                <a:gd name="T16" fmla="*/ 0 w 64000"/>
                <a:gd name="T17" fmla="*/ 0 h 6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50077 w 64000"/>
                <a:gd name="T28" fmla="*/ -26412 h 64000"/>
                <a:gd name="T29" fmla="*/ 50077 w 64000"/>
                <a:gd name="T30" fmla="*/ 26412 h 6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000" h="64000">
                  <a:moveTo>
                    <a:pt x="50077" y="5595"/>
                  </a:moveTo>
                  <a:cubicBezTo>
                    <a:pt x="58790" y="11560"/>
                    <a:pt x="64000" y="21440"/>
                    <a:pt x="64000" y="32000"/>
                  </a:cubicBezTo>
                  <a:cubicBezTo>
                    <a:pt x="64000" y="42559"/>
                    <a:pt x="58790" y="52439"/>
                    <a:pt x="50077" y="58404"/>
                  </a:cubicBezTo>
                  <a:cubicBezTo>
                    <a:pt x="50077" y="58404"/>
                    <a:pt x="50077" y="58404"/>
                    <a:pt x="50076" y="58404"/>
                  </a:cubicBezTo>
                  <a:lnTo>
                    <a:pt x="50077" y="58405"/>
                  </a:lnTo>
                  <a:lnTo>
                    <a:pt x="50077" y="5595"/>
                  </a:lnTo>
                  <a:lnTo>
                    <a:pt x="50076" y="5595"/>
                  </a:lnTo>
                  <a:cubicBezTo>
                    <a:pt x="50077" y="5595"/>
                    <a:pt x="50077" y="5595"/>
                    <a:pt x="50077" y="5595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8" name="Line 5"/>
            <p:cNvSpPr>
              <a:spLocks noChangeShapeType="1"/>
            </p:cNvSpPr>
            <p:nvPr/>
          </p:nvSpPr>
          <p:spPr bwMode="auto">
            <a:xfrm>
              <a:off x="864" y="960"/>
              <a:ext cx="46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5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0013" y="1827213"/>
            <a:ext cx="731361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618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2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18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18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B765AF41-12D4-4217-95EB-CF169C6E05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¡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5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¡"/>
        <a:defRPr sz="22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19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¡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5.png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9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11" Type="http://schemas.openxmlformats.org/officeDocument/2006/relationships/image" Target="../media/image39.png"/><Relationship Id="rId5" Type="http://schemas.openxmlformats.org/officeDocument/2006/relationships/image" Target="../media/image21.jpeg"/><Relationship Id="rId10" Type="http://schemas.openxmlformats.org/officeDocument/2006/relationships/image" Target="../media/image38.png"/><Relationship Id="rId4" Type="http://schemas.openxmlformats.org/officeDocument/2006/relationships/image" Target="../media/image20.jpe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51.jpeg"/><Relationship Id="rId3" Type="http://schemas.openxmlformats.org/officeDocument/2006/relationships/image" Target="../media/image19.jpeg"/><Relationship Id="rId7" Type="http://schemas.openxmlformats.org/officeDocument/2006/relationships/image" Target="../media/image47.png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11" Type="http://schemas.openxmlformats.org/officeDocument/2006/relationships/diagramColors" Target="../diagrams/colors4.xml"/><Relationship Id="rId5" Type="http://schemas.openxmlformats.org/officeDocument/2006/relationships/image" Target="../media/image21.jpe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20.jpeg"/><Relationship Id="rId9" Type="http://schemas.openxmlformats.org/officeDocument/2006/relationships/diagramLayout" Target="../diagrams/layout4.xml"/><Relationship Id="rId1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E2B8402-A2D2-4DC5-8E35-DFC56D825242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200" smtClean="0"/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数据库系统概念</a:t>
            </a:r>
            <a:br>
              <a:rPr lang="zh-CN" altLang="en-US" b="1" smtClean="0"/>
            </a:br>
            <a:r>
              <a:rPr lang="zh-CN" altLang="en-US" b="1" smtClean="0"/>
              <a:t>总结与展望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D2F37E5-E392-4AFB-8152-55B7EAF9C8EB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200" smtClean="0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/>
              <a:t>8  </a:t>
            </a:r>
            <a:r>
              <a:rPr lang="zh-CN" altLang="en-US" b="1" dirty="0"/>
              <a:t>大数</a:t>
            </a:r>
            <a:r>
              <a:rPr lang="zh-CN" altLang="en-US" b="1" dirty="0" smtClean="0"/>
              <a:t>据分析</a:t>
            </a:r>
            <a:endParaRPr lang="en-US" altLang="zh-CN" b="1" dirty="0" smtClean="0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2988" y="1827213"/>
            <a:ext cx="7640637" cy="46974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/>
              <a:t>理解大数据的基本概念和特征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/>
              <a:t>能够使用</a:t>
            </a:r>
            <a:r>
              <a:rPr lang="en-US" altLang="zh-CN" b="1" dirty="0"/>
              <a:t>JavaScript</a:t>
            </a:r>
            <a:r>
              <a:rPr lang="zh-CN" altLang="zh-CN" b="1" dirty="0"/>
              <a:t>对象表示</a:t>
            </a:r>
            <a:r>
              <a:rPr lang="zh-CN" altLang="zh-CN" b="1" dirty="0" smtClean="0"/>
              <a:t>法</a:t>
            </a:r>
            <a:endParaRPr lang="zh-CN" altLang="en-US" b="1" dirty="0" smtClean="0"/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/>
              <a:t>理解几种主要的大</a:t>
            </a:r>
            <a:r>
              <a:rPr lang="zh-CN" altLang="en-US" b="1" dirty="0"/>
              <a:t>数据存储系</a:t>
            </a:r>
            <a:r>
              <a:rPr lang="zh-CN" altLang="en-US" b="1" dirty="0" smtClean="0"/>
              <a:t>统的特征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/>
              <a:t>能够使用</a:t>
            </a:r>
            <a:r>
              <a:rPr lang="en-US" altLang="zh-CN" b="1" dirty="0" err="1" smtClean="0"/>
              <a:t>MapReduce</a:t>
            </a:r>
            <a:r>
              <a:rPr lang="zh-CN" altLang="zh-CN" b="1" dirty="0"/>
              <a:t>范</a:t>
            </a:r>
            <a:r>
              <a:rPr lang="zh-CN" altLang="zh-CN" b="1" dirty="0" smtClean="0"/>
              <a:t>式</a:t>
            </a:r>
            <a:r>
              <a:rPr lang="zh-CN" altLang="en-US" b="1" dirty="0" smtClean="0"/>
              <a:t>进行</a:t>
            </a:r>
            <a:r>
              <a:rPr lang="zh-CN" altLang="zh-CN" b="1" dirty="0"/>
              <a:t>并行处理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5F1F6D0-3D83-432F-BF81-B44A16F335A1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200" smtClean="0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1  </a:t>
            </a:r>
            <a:r>
              <a:rPr lang="zh-CN" altLang="en-US" b="1" smtClean="0"/>
              <a:t>前言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zh-CN" altLang="en-US" b="1" dirty="0" smtClean="0"/>
              <a:t>理解数据库系统和文件系统的区别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b="1" dirty="0" smtClean="0"/>
              <a:t>理解数据模型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实体关系模型、关系模型</a:t>
            </a:r>
            <a:r>
              <a:rPr lang="en-US" altLang="zh-CN" b="1" dirty="0" smtClean="0"/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b="1" dirty="0" smtClean="0"/>
              <a:t>理解数据库用户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b="1" dirty="0" smtClean="0"/>
              <a:t>理解数据库体系结构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F2BFA0-2FFF-4E6A-BD78-D029759479E8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200" smtClean="0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7  </a:t>
            </a:r>
            <a:r>
              <a:rPr lang="zh-CN" altLang="en-US" b="1" smtClean="0"/>
              <a:t>对象关系数据库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584" y="1851025"/>
            <a:ext cx="8101012" cy="4625975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/>
              <a:t>了解目前关系数据库中对面向对象技术的支持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/>
              <a:t>嵌套关系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/>
              <a:t>继承 </a:t>
            </a:r>
            <a:r>
              <a:rPr lang="en-US" altLang="zh-CN" b="1" dirty="0" smtClean="0"/>
              <a:t>(</a:t>
            </a:r>
            <a:r>
              <a:rPr lang="zh-CN" altLang="en-US" b="1" dirty="0" smtClean="0"/>
              <a:t>类型和表</a:t>
            </a:r>
            <a:r>
              <a:rPr lang="en-US" altLang="zh-CN" b="1" dirty="0" smtClean="0"/>
              <a:t>)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 smtClean="0"/>
              <a:t>引用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/>
              <a:t>了解关系数据库中面向对象数据的引用查询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F0E21B-99D6-423B-B842-53D5B89156D4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200" smtClean="0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11</a:t>
            </a:r>
            <a:r>
              <a:rPr lang="zh-CN" altLang="en-US" b="1" smtClean="0"/>
              <a:t>、</a:t>
            </a:r>
            <a:r>
              <a:rPr lang="en-US" altLang="zh-CN" b="1" smtClean="0"/>
              <a:t>12  </a:t>
            </a:r>
            <a:r>
              <a:rPr lang="zh-CN" altLang="en-US" b="1" smtClean="0"/>
              <a:t>查询处理与优化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97412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了解查询处理的整个流程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了解数据库中关系的存储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了解数据库中应用</a:t>
            </a:r>
            <a:r>
              <a:rPr lang="en-US" altLang="zh-CN" b="1" dirty="0" smtClean="0"/>
              <a:t>B</a:t>
            </a:r>
            <a:r>
              <a:rPr lang="en-US" altLang="zh-CN" b="1" baseline="30000" dirty="0" smtClean="0"/>
              <a:t>+</a:t>
            </a:r>
            <a:r>
              <a:rPr lang="zh-CN" altLang="en-US" b="1" dirty="0" smtClean="0"/>
              <a:t>树和散列来构建索引和组织文件的方式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了解常用关系代数运算的实现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了解查询执行树的两种执行方式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了解关系数据库中两种主要的优化技术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DE5FAB1-A201-4CDC-8AA9-A38242F68323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200" smtClean="0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考试与成绩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608" y="1813900"/>
            <a:ext cx="7773987" cy="46974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300" b="1" dirty="0" smtClean="0"/>
              <a:t>成绩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900" b="1" dirty="0" smtClean="0"/>
              <a:t>期末考试：</a:t>
            </a:r>
            <a:r>
              <a:rPr lang="en-US" altLang="zh-CN" sz="2900" b="1" dirty="0" smtClean="0"/>
              <a:t>50%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600" b="1" dirty="0" smtClean="0"/>
              <a:t>2021</a:t>
            </a:r>
            <a:r>
              <a:rPr lang="zh-CN" altLang="zh-CN" sz="2600" b="1" dirty="0" smtClean="0"/>
              <a:t>年</a:t>
            </a:r>
            <a:r>
              <a:rPr lang="en-US" altLang="zh-CN" sz="2600" b="1" dirty="0" smtClean="0"/>
              <a:t>12</a:t>
            </a:r>
            <a:r>
              <a:rPr lang="zh-CN" altLang="zh-CN" sz="2600" b="1" dirty="0" smtClean="0"/>
              <a:t>月</a:t>
            </a:r>
            <a:r>
              <a:rPr lang="en-US" altLang="zh-CN" sz="2600" b="1" dirty="0" smtClean="0"/>
              <a:t>27</a:t>
            </a:r>
            <a:r>
              <a:rPr lang="zh-CN" altLang="zh-CN" sz="2600" b="1" dirty="0" smtClean="0"/>
              <a:t>日</a:t>
            </a:r>
            <a:r>
              <a:rPr lang="zh-CN" altLang="en-US" sz="2600" b="1" dirty="0" smtClean="0"/>
              <a:t>下午</a:t>
            </a:r>
            <a:r>
              <a:rPr lang="en-US" altLang="zh-CN" sz="2600" b="1" dirty="0" smtClean="0"/>
              <a:t>14</a:t>
            </a:r>
            <a:r>
              <a:rPr lang="zh-CN" altLang="en-US" sz="2600" b="1" dirty="0" smtClean="0"/>
              <a:t>：</a:t>
            </a:r>
            <a:r>
              <a:rPr lang="en-US" altLang="zh-CN" sz="2600" b="1" dirty="0" smtClean="0"/>
              <a:t>00~16</a:t>
            </a:r>
            <a:r>
              <a:rPr lang="zh-CN" altLang="en-US" sz="2600" b="1" dirty="0" smtClean="0"/>
              <a:t>：</a:t>
            </a:r>
            <a:r>
              <a:rPr lang="en-US" altLang="zh-CN" sz="2600" b="1" dirty="0" smtClean="0"/>
              <a:t>00</a:t>
            </a:r>
            <a:endParaRPr lang="zh-CN" altLang="en-US" sz="2600" b="1" dirty="0"/>
          </a:p>
          <a:p>
            <a:pPr lvl="2" eaLnBrk="1" hangingPunct="1">
              <a:lnSpc>
                <a:spcPct val="150000"/>
              </a:lnSpc>
            </a:pPr>
            <a:r>
              <a:rPr lang="zh-CN" altLang="en-US" sz="2600" b="1" dirty="0" smtClean="0"/>
              <a:t>地点：</a:t>
            </a:r>
            <a:r>
              <a:rPr lang="zh-CN" altLang="en-US" sz="2600" b="1" dirty="0"/>
              <a:t>二教</a:t>
            </a:r>
            <a:r>
              <a:rPr lang="en-US" altLang="zh-CN" sz="2600" b="1" dirty="0" smtClean="0"/>
              <a:t>404</a:t>
            </a:r>
            <a:endParaRPr lang="en-US" altLang="zh-CN" sz="26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sz="2900" b="1" dirty="0" smtClean="0"/>
              <a:t>平时作业与课堂表现：</a:t>
            </a:r>
            <a:r>
              <a:rPr lang="en-US" altLang="zh-CN" sz="2900" b="1" dirty="0" smtClean="0"/>
              <a:t>30%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2900" b="1" dirty="0" smtClean="0"/>
              <a:t>大作业及上机实习：</a:t>
            </a:r>
            <a:r>
              <a:rPr lang="en-US" altLang="zh-CN" sz="2900" b="1" dirty="0" smtClean="0"/>
              <a:t>20%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3439A4-3262-4F5E-9498-04FA13C2D963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200" smtClean="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若干研究方向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200000"/>
              </a:lnSpc>
            </a:pPr>
            <a:r>
              <a:rPr lang="zh-CN" altLang="en-US" sz="3700" b="1" smtClean="0"/>
              <a:t>新的数据库管理系统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3700" b="1" smtClean="0">
                <a:latin typeface="华文行楷" panose="02010800040101010101" pitchFamily="2" charset="-122"/>
              </a:rPr>
              <a:t>新的数据库应用</a:t>
            </a:r>
          </a:p>
          <a:p>
            <a:pPr eaLnBrk="1" hangingPunct="1">
              <a:lnSpc>
                <a:spcPct val="200000"/>
              </a:lnSpc>
            </a:pPr>
            <a:r>
              <a:rPr lang="zh-CN" altLang="en-US" sz="3700" b="1" smtClean="0"/>
              <a:t>特种数据库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334192-A37B-4B03-81D6-5527CA42A003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200" dirty="0" smtClean="0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新的数据库管理系统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9487" y="1620416"/>
            <a:ext cx="7704138" cy="5085184"/>
          </a:xfrm>
        </p:spPr>
        <p:txBody>
          <a:bodyPr/>
          <a:lstStyle/>
          <a:p>
            <a:pPr eaLnBrk="1" hangingPunct="1"/>
            <a:r>
              <a:rPr lang="zh-CN" altLang="en-US" sz="2800" b="1" dirty="0" smtClean="0">
                <a:latin typeface="华文新魏" panose="02010800040101010101" pitchFamily="2" charset="-122"/>
              </a:rPr>
              <a:t>新的数据模型</a:t>
            </a:r>
          </a:p>
          <a:p>
            <a:pPr lvl="1" eaLnBrk="1" hangingPunct="1"/>
            <a:r>
              <a:rPr lang="zh-CN" altLang="en-US" sz="2400" b="1" dirty="0" smtClean="0">
                <a:latin typeface="华文新魏" panose="02010800040101010101" pitchFamily="2" charset="-122"/>
              </a:rPr>
              <a:t>面向对象数据库</a:t>
            </a:r>
          </a:p>
          <a:p>
            <a:pPr lvl="1" eaLnBrk="1" hangingPunct="1"/>
            <a:r>
              <a:rPr lang="zh-CN" altLang="en-US" sz="2400" b="1" dirty="0" smtClean="0">
                <a:latin typeface="华文新魏" panose="02010800040101010101" pitchFamily="2" charset="-122"/>
              </a:rPr>
              <a:t>对象</a:t>
            </a:r>
            <a:r>
              <a:rPr lang="en-US" altLang="zh-CN" sz="2400" b="1" dirty="0" smtClean="0">
                <a:latin typeface="华文新魏" panose="02010800040101010101" pitchFamily="2" charset="-122"/>
              </a:rPr>
              <a:t>-</a:t>
            </a:r>
            <a:r>
              <a:rPr lang="zh-CN" altLang="en-US" sz="2400" b="1" dirty="0" smtClean="0">
                <a:latin typeface="华文新魏" panose="02010800040101010101" pitchFamily="2" charset="-122"/>
              </a:rPr>
              <a:t>关系数据库</a:t>
            </a:r>
          </a:p>
          <a:p>
            <a:pPr lvl="1" eaLnBrk="1" hangingPunct="1"/>
            <a:r>
              <a:rPr lang="en-US" altLang="zh-CN" sz="2400" b="1" dirty="0" smtClean="0">
                <a:latin typeface="华文新魏" panose="02010800040101010101" pitchFamily="2" charset="-122"/>
              </a:rPr>
              <a:t>XML</a:t>
            </a:r>
            <a:r>
              <a:rPr lang="zh-CN" altLang="en-US" sz="2400" b="1" dirty="0" smtClean="0">
                <a:latin typeface="华文新魏" panose="02010800040101010101" pitchFamily="2" charset="-122"/>
              </a:rPr>
              <a:t>数据库：</a:t>
            </a:r>
            <a:r>
              <a:rPr lang="en-US" altLang="zh-CN" sz="2400" b="1" dirty="0" smtClean="0">
                <a:latin typeface="华文新魏" panose="02010800040101010101" pitchFamily="2" charset="-122"/>
              </a:rPr>
              <a:t>turn the Web into database</a:t>
            </a:r>
          </a:p>
          <a:p>
            <a:pPr lvl="1" eaLnBrk="1" hangingPunct="1"/>
            <a:r>
              <a:rPr lang="zh-CN" altLang="en-US" sz="2400" b="1" dirty="0" smtClean="0">
                <a:latin typeface="华文新魏" panose="02010800040101010101" pitchFamily="2" charset="-122"/>
              </a:rPr>
              <a:t>文本数据库</a:t>
            </a:r>
          </a:p>
          <a:p>
            <a:pPr lvl="1" eaLnBrk="1" hangingPunct="1"/>
            <a:r>
              <a:rPr lang="zh-CN" altLang="en-US" sz="2400" b="1" dirty="0" smtClean="0">
                <a:latin typeface="华文新魏" panose="02010800040101010101" pitchFamily="2" charset="-122"/>
              </a:rPr>
              <a:t>多媒体数据库</a:t>
            </a:r>
          </a:p>
          <a:p>
            <a:pPr eaLnBrk="1" hangingPunct="1"/>
            <a:r>
              <a:rPr lang="zh-CN" altLang="en-US" sz="2800" b="1" dirty="0" smtClean="0">
                <a:latin typeface="华文新魏" panose="02010800040101010101" pitchFamily="2" charset="-122"/>
              </a:rPr>
              <a:t>新的体系结构</a:t>
            </a:r>
          </a:p>
          <a:p>
            <a:pPr lvl="1" eaLnBrk="1" hangingPunct="1"/>
            <a:r>
              <a:rPr lang="zh-CN" altLang="en-US" sz="2400" b="1" dirty="0" smtClean="0">
                <a:latin typeface="华文新魏" panose="02010800040101010101" pitchFamily="2" charset="-122"/>
              </a:rPr>
              <a:t>并行数据库：</a:t>
            </a:r>
            <a:r>
              <a:rPr lang="en-US" altLang="zh-CN" sz="2400" b="1" dirty="0">
                <a:latin typeface="华文新魏" panose="02010800040101010101" pitchFamily="2" charset="-122"/>
              </a:rPr>
              <a:t>Very Large Database</a:t>
            </a:r>
          </a:p>
          <a:p>
            <a:pPr lvl="1" eaLnBrk="1" hangingPunct="1"/>
            <a:r>
              <a:rPr lang="zh-CN" altLang="en-US" sz="2400" b="1" dirty="0" smtClean="0">
                <a:latin typeface="华文新魏" panose="02010800040101010101" pitchFamily="2" charset="-122"/>
              </a:rPr>
              <a:t>分布式数据库：</a:t>
            </a:r>
            <a:r>
              <a:rPr lang="zh-CN" altLang="en-US" sz="2400" b="1" dirty="0">
                <a:latin typeface="华文新魏" panose="02010800040101010101" pitchFamily="2" charset="-122"/>
              </a:rPr>
              <a:t>网络</a:t>
            </a:r>
            <a:r>
              <a:rPr lang="en-US" altLang="zh-CN" sz="2400" b="1" dirty="0">
                <a:latin typeface="华文新魏" panose="02010800040101010101" pitchFamily="2" charset="-122"/>
              </a:rPr>
              <a:t>+</a:t>
            </a:r>
            <a:r>
              <a:rPr lang="zh-CN" altLang="en-US" sz="2400" b="1" dirty="0">
                <a:latin typeface="华文新魏" panose="02010800040101010101" pitchFamily="2" charset="-122"/>
              </a:rPr>
              <a:t>数据库</a:t>
            </a:r>
            <a:endParaRPr lang="en-US" altLang="zh-CN" sz="2400" b="1" dirty="0">
              <a:latin typeface="华文新魏" panose="02010800040101010101" pitchFamily="2" charset="-122"/>
            </a:endParaRPr>
          </a:p>
          <a:p>
            <a:pPr lvl="1" eaLnBrk="1" hangingPunct="1"/>
            <a:r>
              <a:rPr lang="zh-CN" altLang="en-US" sz="2400" b="1" dirty="0">
                <a:latin typeface="华文新魏" panose="02010800040101010101" pitchFamily="2" charset="-122"/>
              </a:rPr>
              <a:t>云数据</a:t>
            </a:r>
            <a:r>
              <a:rPr lang="zh-CN" altLang="en-US" sz="2400" b="1" dirty="0" smtClean="0">
                <a:latin typeface="华文新魏" panose="02010800040101010101" pitchFamily="2" charset="-122"/>
              </a:rPr>
              <a:t>库：云存储</a:t>
            </a:r>
            <a:r>
              <a:rPr lang="en-US" altLang="zh-CN" sz="2400" b="1" dirty="0">
                <a:latin typeface="华文新魏" panose="02010800040101010101" pitchFamily="2" charset="-122"/>
              </a:rPr>
              <a:t>+</a:t>
            </a:r>
            <a:r>
              <a:rPr lang="zh-CN" altLang="en-US" sz="2400" b="1" dirty="0">
                <a:latin typeface="华文新魏" panose="02010800040101010101" pitchFamily="2" charset="-122"/>
              </a:rPr>
              <a:t>数据</a:t>
            </a:r>
            <a:r>
              <a:rPr lang="zh-CN" altLang="en-US" sz="2400" b="1" dirty="0" smtClean="0">
                <a:latin typeface="华文新魏" panose="02010800040101010101" pitchFamily="2" charset="-122"/>
              </a:rPr>
              <a:t>库</a:t>
            </a:r>
            <a:endParaRPr lang="en-US" altLang="zh-CN" sz="2400" b="1" dirty="0" smtClean="0">
              <a:latin typeface="华文新魏" panose="02010800040101010101" pitchFamily="2" charset="-122"/>
            </a:endParaRPr>
          </a:p>
          <a:p>
            <a:pPr eaLnBrk="1" hangingPunct="1"/>
            <a:r>
              <a:rPr lang="zh-CN" altLang="en-US" sz="2800" b="1" dirty="0" smtClean="0">
                <a:latin typeface="华文新魏" panose="02010800040101010101" pitchFamily="2" charset="-122"/>
              </a:rPr>
              <a:t>数据流管理系统：</a:t>
            </a:r>
            <a:r>
              <a:rPr lang="en-US" altLang="zh-CN" sz="2800" b="1" dirty="0" smtClean="0">
                <a:latin typeface="华文新魏" panose="02010800040101010101" pitchFamily="2" charset="-122"/>
              </a:rPr>
              <a:t>DSMS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60461" y="1079039"/>
            <a:ext cx="4956175" cy="1590675"/>
            <a:chOff x="1003" y="5341"/>
            <a:chExt cx="7805" cy="2505"/>
          </a:xfrm>
        </p:grpSpPr>
        <p:sp>
          <p:nvSpPr>
            <p:cNvPr id="15" name="文本框 55"/>
            <p:cNvSpPr txBox="1"/>
            <p:nvPr/>
          </p:nvSpPr>
          <p:spPr>
            <a:xfrm>
              <a:off x="1003" y="5341"/>
              <a:ext cx="7805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285750" lvl="0" indent="-285750" eaLnBrk="1" hangingPunct="1"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DNA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存储方案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基于</a:t>
              </a:r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DNA</a:t>
              </a:r>
              <a:r>
                <a: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的信息存储前景广泛</a:t>
              </a:r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111" y="5703"/>
              <a:ext cx="7004" cy="2143"/>
              <a:chOff x="1121" y="8507"/>
              <a:chExt cx="7004" cy="2143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1338" y="8507"/>
                <a:ext cx="6787" cy="138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rgbClr val="C00000"/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存储密度高，存储时间长。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sz="1600" b="1" dirty="0">
                    <a:solidFill>
                      <a:schemeClr val="tx1"/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理论上</a:t>
                </a:r>
                <a:r>
                  <a:rPr lang="en-US" altLang="zh-CN" sz="1600" b="1" dirty="0">
                    <a:solidFill>
                      <a:schemeClr val="tx1"/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sz="1600" b="1" dirty="0">
                    <a:solidFill>
                      <a:schemeClr val="tx1"/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千克</a:t>
                </a:r>
                <a:r>
                  <a:rPr lang="en-US" altLang="zh-CN" sz="1600" b="1" dirty="0" smtClean="0">
                    <a:solidFill>
                      <a:schemeClr val="tx1"/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DNA</a:t>
                </a:r>
                <a:r>
                  <a:rPr lang="zh-CN" altLang="en-US" sz="1600" b="1" dirty="0" smtClean="0">
                    <a:solidFill>
                      <a:schemeClr val="tx1"/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可以</a:t>
                </a:r>
                <a:r>
                  <a:rPr lang="zh-CN" altLang="en-US" sz="1600" b="1" dirty="0">
                    <a:solidFill>
                      <a:schemeClr val="tx1"/>
                    </a:solidFill>
                    <a:effectLst>
                      <a:innerShdw blurRad="63500" dist="50800" dir="2700000">
                        <a:prstClr val="black">
                          <a:alpha val="5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存储全球的信息量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21" y="10022"/>
                <a:ext cx="6787" cy="62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r"/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Zhirnov, V., Zadegan, R., Sandhu, G. et al. Nucleic acid memory. </a:t>
                </a:r>
                <a:r>
                  <a:rPr lang="zh-CN" altLang="en-US" sz="1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Nature </a:t>
                </a:r>
                <a:r>
                  <a:rPr lang="zh-CN" altLang="en-US" sz="10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Mater</a:t>
                </a:r>
                <a:r>
                  <a:rPr lang="en-US" altLang="zh-CN" sz="1000" b="1" dirty="0" err="1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ials</a:t>
                </a:r>
                <a:r>
                  <a:rPr lang="zh-CN" altLang="en-US" sz="10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10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2016</a:t>
                </a:r>
                <a:r>
                  <a:rPr lang="en-US" altLang="zh-CN" sz="1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10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15</a:t>
                </a:r>
                <a:r>
                  <a:rPr lang="zh-CN" altLang="en-US" sz="1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366. </a:t>
                </a:r>
              </a:p>
            </p:txBody>
          </p:sp>
        </p:grpSp>
      </p:grpSp>
      <p:pic>
        <p:nvPicPr>
          <p:cNvPr id="24" name="图片 23" descr="DNA存储发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6" y="4291666"/>
            <a:ext cx="7310491" cy="249902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557398" y="3859505"/>
            <a:ext cx="811847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 存储研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究进展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777833"/>
            <a:ext cx="3700834" cy="21027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36529" y="1717730"/>
            <a:ext cx="818075" cy="2206553"/>
          </a:xfrm>
          <a:prstGeom prst="rect">
            <a:avLst/>
          </a:prstGeom>
          <a:noFill/>
          <a:ln>
            <a:solidFill>
              <a:srgbClr val="C0504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677596" y="1137187"/>
            <a:ext cx="299148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DNA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信息存取流程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1320324" y="282440"/>
            <a:ext cx="7313612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kumimoji="0" lang="en-US" altLang="zh-CN" b="1" kern="0" dirty="0" smtClean="0"/>
              <a:t>DNA</a:t>
            </a:r>
            <a:r>
              <a:rPr kumimoji="0" lang="zh-CN" altLang="en-US" b="1" kern="0" dirty="0" smtClean="0"/>
              <a:t>存储 </a:t>
            </a:r>
            <a:r>
              <a:rPr kumimoji="0" lang="zh-CN" altLang="en-US" b="1" kern="0" dirty="0" smtClean="0">
                <a:sym typeface="Symbol" panose="05050102010706020507" pitchFamily="18" charset="2"/>
              </a:rPr>
              <a:t> </a:t>
            </a:r>
            <a:r>
              <a:rPr kumimoji="0" lang="en-US" altLang="zh-CN" b="1" kern="0" dirty="0" smtClean="0"/>
              <a:t>DNA Database</a:t>
            </a:r>
            <a:r>
              <a:rPr kumimoji="0" lang="zh-CN" altLang="en-US" b="1" kern="0" dirty="0" smtClean="0"/>
              <a:t>？</a:t>
            </a:r>
            <a:endParaRPr kumimoji="0" lang="zh-CN" altLang="en-US" b="1" kern="0" dirty="0"/>
          </a:p>
        </p:txBody>
      </p:sp>
      <p:sp>
        <p:nvSpPr>
          <p:cNvPr id="2" name="Rectangle 1"/>
          <p:cNvSpPr/>
          <p:nvPr/>
        </p:nvSpPr>
        <p:spPr>
          <a:xfrm>
            <a:off x="662330" y="2754804"/>
            <a:ext cx="47737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Gartner 十大战略性预测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NA存储成为现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，到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2024年，30%的数字化企业将要求试用DNA存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储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827630" y="6257925"/>
            <a:ext cx="2133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334192-A37B-4B03-81D6-5527CA42A003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2650206528"/>
      </p:ext>
    </p:extLst>
  </p:cSld>
  <p:clrMapOvr>
    <a:masterClrMapping/>
  </p:clrMapOvr>
  <p:transition advTm="11839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51DCD10-5686-4E7E-B0FD-B72422E7AF0D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200" smtClean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latin typeface="华文行楷" panose="02010800040101010101" pitchFamily="2" charset="-122"/>
              </a:rPr>
              <a:t>新的数据库应用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013" y="1827213"/>
            <a:ext cx="7313612" cy="4697412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3300" b="1" smtClean="0">
                <a:latin typeface="华文新魏" panose="02010800040101010101" pitchFamily="2" charset="-122"/>
              </a:rPr>
              <a:t>数据仓库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900" b="1" smtClean="0">
                <a:latin typeface="华文新魏" panose="02010800040101010101" pitchFamily="2" charset="-122"/>
              </a:rPr>
              <a:t>从事务型操作向分析型操作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900" b="1" smtClean="0">
                <a:latin typeface="华文新魏" panose="02010800040101010101" pitchFamily="2" charset="-122"/>
              </a:rPr>
              <a:t>商业智能</a:t>
            </a:r>
          </a:p>
          <a:p>
            <a:pPr lvl="1" eaLnBrk="1" hangingPunct="1">
              <a:lnSpc>
                <a:spcPct val="130000"/>
              </a:lnSpc>
            </a:pPr>
            <a:r>
              <a:rPr lang="zh-CN" altLang="en-US" sz="2900" b="1" smtClean="0">
                <a:latin typeface="华文新魏" panose="02010800040101010101" pitchFamily="2" charset="-122"/>
              </a:rPr>
              <a:t>决策支持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3300" b="1" smtClean="0">
                <a:latin typeface="华文新魏" panose="02010800040101010101" pitchFamily="2" charset="-122"/>
              </a:rPr>
              <a:t>数据挖掘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3300" b="1" smtClean="0">
                <a:latin typeface="华文新魏" panose="02010800040101010101" pitchFamily="2" charset="-122"/>
              </a:rPr>
              <a:t>OLAP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33AABB-9B20-4F2D-86A7-1846FA3635B6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200" dirty="0" smtClean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 smtClean="0"/>
              <a:t>特种数据库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1700212"/>
            <a:ext cx="7362825" cy="51577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100" b="1" dirty="0" smtClean="0">
                <a:latin typeface="华文新魏" panose="02010800040101010101" pitchFamily="2" charset="-122"/>
              </a:rPr>
              <a:t>移动数据库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分布式数据库的扩展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数据库</a:t>
            </a:r>
            <a:r>
              <a:rPr lang="en-US" altLang="zh-CN" sz="1700" b="1" dirty="0" smtClean="0">
                <a:ea typeface="楷体_GB2312" pitchFamily="49" charset="-122"/>
              </a:rPr>
              <a:t>+</a:t>
            </a:r>
            <a:r>
              <a:rPr lang="zh-CN" altLang="en-US" sz="1700" b="1" dirty="0" smtClean="0">
                <a:ea typeface="楷体_GB2312" pitchFamily="49" charset="-122"/>
              </a:rPr>
              <a:t>无线网络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与位置相关的查询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手机、汽车、</a:t>
            </a:r>
            <a:r>
              <a:rPr lang="en-US" altLang="zh-CN" sz="1700" b="1" dirty="0" smtClean="0">
                <a:ea typeface="楷体_GB2312" pitchFamily="49" charset="-122"/>
              </a:rPr>
              <a:t>PDA...</a:t>
            </a:r>
            <a:endParaRPr lang="en-US" altLang="zh-CN" sz="1900" b="1" dirty="0" smtClean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100" b="1" dirty="0" smtClean="0">
                <a:latin typeface="华文新魏" panose="02010800040101010101" pitchFamily="2" charset="-122"/>
              </a:rPr>
              <a:t>主动数据库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被动服务：命令驱动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主动服务：事件驱动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实时监控系统，异常情况主动处理</a:t>
            </a:r>
            <a:r>
              <a:rPr lang="zh-CN" altLang="zh-CN" sz="1700" b="1" dirty="0" smtClean="0">
                <a:ea typeface="楷体_GB2312" pitchFamily="49" charset="-122"/>
              </a:rPr>
              <a:t>...</a:t>
            </a:r>
            <a:endParaRPr lang="en-US" altLang="zh-CN" sz="1700" b="1" dirty="0" smtClean="0">
              <a:ea typeface="楷体_GB2312" pitchFamily="49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100" b="1" dirty="0" smtClean="0">
                <a:latin typeface="华文新魏" panose="02010800040101010101" pitchFamily="2" charset="-122"/>
              </a:rPr>
              <a:t>实时数据库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对数据的“定时” 存取和对“短暂有效”数据的存取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工厂生产过程控制、证券交易、雷达跟踪</a:t>
            </a:r>
            <a:r>
              <a:rPr lang="en-US" altLang="zh-CN" sz="1700" b="1" dirty="0" smtClean="0">
                <a:ea typeface="楷体_GB2312" pitchFamily="49" charset="-122"/>
              </a:rPr>
              <a:t>...</a:t>
            </a:r>
            <a:endParaRPr lang="en-US" altLang="zh-CN" sz="1900" b="1" dirty="0" smtClean="0">
              <a:latin typeface="华文新魏" panose="0201080004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100" b="1" dirty="0" smtClean="0">
                <a:latin typeface="华文新魏" panose="02010800040101010101" pitchFamily="2" charset="-122"/>
              </a:rPr>
              <a:t>空间数据库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几何数据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 smtClean="0">
                <a:ea typeface="楷体_GB2312" pitchFamily="49" charset="-122"/>
              </a:rPr>
              <a:t>空间查询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100" b="1" dirty="0">
                <a:latin typeface="华文新魏" panose="02010800040101010101" pitchFamily="2" charset="-122"/>
              </a:rPr>
              <a:t>人工智能</a:t>
            </a:r>
            <a:r>
              <a:rPr lang="en-US" altLang="zh-CN" sz="2100" b="1" dirty="0">
                <a:latin typeface="华文新魏" panose="02010800040101010101" pitchFamily="2" charset="-122"/>
              </a:rPr>
              <a:t>+</a:t>
            </a:r>
            <a:r>
              <a:rPr lang="zh-CN" altLang="en-US" sz="2100" b="1" dirty="0">
                <a:latin typeface="华文新魏" panose="02010800040101010101" pitchFamily="2" charset="-122"/>
              </a:rPr>
              <a:t>数据库</a:t>
            </a:r>
            <a:endParaRPr lang="en-US" altLang="zh-CN" sz="2100" b="1" dirty="0">
              <a:latin typeface="华文新魏" panose="02010800040101010101" pitchFamily="2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zh-CN" altLang="en-US" sz="1700" b="1" dirty="0">
                <a:ea typeface="楷体_GB2312" pitchFamily="49" charset="-122"/>
              </a:rPr>
              <a:t>演绎数据库</a:t>
            </a:r>
            <a:endParaRPr lang="en-US" altLang="zh-CN" sz="1700" b="1" dirty="0">
              <a:ea typeface="楷体_GB2312" pitchFamily="49" charset="-122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1700" b="1" dirty="0">
                <a:ea typeface="楷体_GB2312" pitchFamily="49" charset="-122"/>
              </a:rPr>
              <a:t>AI-Native </a:t>
            </a:r>
            <a:r>
              <a:rPr lang="en-US" altLang="zh-CN" sz="1700" b="1" dirty="0" err="1">
                <a:ea typeface="楷体_GB2312" pitchFamily="49" charset="-122"/>
              </a:rPr>
              <a:t>DataBase</a:t>
            </a:r>
            <a:r>
              <a:rPr lang="zh-CN" altLang="en-US" sz="1700" b="1" dirty="0">
                <a:ea typeface="楷体_GB2312" pitchFamily="49" charset="-122"/>
              </a:rPr>
              <a:t>：</a:t>
            </a:r>
            <a:r>
              <a:rPr lang="en-US" altLang="zh-CN" sz="1700" b="1" dirty="0" err="1">
                <a:ea typeface="楷体_GB2312" pitchFamily="49" charset="-122"/>
              </a:rPr>
              <a:t>GaussDB</a:t>
            </a:r>
            <a:r>
              <a:rPr lang="zh-CN" altLang="en-US" sz="1700" b="1" dirty="0">
                <a:ea typeface="楷体_GB2312" pitchFamily="49" charset="-122"/>
              </a:rPr>
              <a:t>（华为）</a:t>
            </a:r>
          </a:p>
          <a:p>
            <a:pPr lvl="1" eaLnBrk="1" hangingPunct="1">
              <a:lnSpc>
                <a:spcPct val="80000"/>
              </a:lnSpc>
            </a:pPr>
            <a:endParaRPr lang="zh-CN" altLang="en-US" sz="1900" b="1" dirty="0" smtClean="0">
              <a:latin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1F0DA7A-023D-4798-BC75-4421C4759BAF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20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课程目标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628775"/>
            <a:ext cx="8532812" cy="5013325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300" b="1" smtClean="0"/>
              <a:t>通过讲解数据库管理的基本概念，使学生了解数据库技术对于现代计算环境的重大意义，掌握数据库设计、数据库语言、数据库系统实现等主要内容，了解数据库技术的新进展、新思想 </a:t>
            </a:r>
            <a:endParaRPr lang="zh-CN" altLang="en-US" sz="2300" b="1" smtClean="0">
              <a:latin typeface="华文行楷" panose="02010800040101010101" pitchFamily="2" charset="-122"/>
            </a:endParaRPr>
          </a:p>
          <a:p>
            <a:pPr eaLnBrk="1" hangingPunct="1">
              <a:lnSpc>
                <a:spcPct val="110000"/>
              </a:lnSpc>
            </a:pPr>
            <a:r>
              <a:rPr lang="zh-CN" altLang="en-US" sz="2300" b="1" smtClean="0">
                <a:latin typeface="华文行楷" panose="02010800040101010101" pitchFamily="2" charset="-122"/>
              </a:rPr>
              <a:t>从数据库用户（包括数据库一般用户、数据库应用设计者和管理者、数据库系统实现者）的角度来学习数据库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100" b="1" smtClean="0"/>
              <a:t>掌握关系数据模型及关系数据语言，能熟练应用</a:t>
            </a:r>
            <a:r>
              <a:rPr lang="en-US" altLang="zh-CN" sz="2100" b="1" smtClean="0"/>
              <a:t>SQL</a:t>
            </a:r>
            <a:r>
              <a:rPr lang="zh-CN" altLang="en-US" sz="2100" b="1" smtClean="0"/>
              <a:t>语言表达各种数据操作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100" b="1" smtClean="0"/>
              <a:t>掌握</a:t>
            </a:r>
            <a:r>
              <a:rPr lang="en-US" altLang="zh-CN" sz="2100" b="1" smtClean="0"/>
              <a:t>E-R</a:t>
            </a:r>
            <a:r>
              <a:rPr lang="zh-CN" altLang="en-US" sz="2100" b="1" smtClean="0"/>
              <a:t>模型的概念和方法，关系数据库规范化理论和数据库设计方法，通过上机实习的训练，初步具备数据库应用系统开发的能力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100" b="1" smtClean="0"/>
              <a:t>掌握事务实现技术，理解数据库的查询模块和存储模块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300" b="1" smtClean="0"/>
              <a:t>为进一步学习数据库系统原理、数据挖掘等后续课程打好基础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457200" y="127170"/>
            <a:ext cx="8229600" cy="916438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4000" b="1" dirty="0"/>
              <a:t>状态感知</a:t>
            </a:r>
          </a:p>
        </p:txBody>
      </p:sp>
      <p:graphicFrame>
        <p:nvGraphicFramePr>
          <p:cNvPr id="8" name="内容占位符 5"/>
          <p:cNvGraphicFramePr>
            <a:graphicFrameLocks/>
          </p:cNvGraphicFramePr>
          <p:nvPr>
            <p:extLst/>
          </p:nvPr>
        </p:nvGraphicFramePr>
        <p:xfrm>
          <a:off x="91440" y="841383"/>
          <a:ext cx="8961120" cy="4251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320040" y="4639863"/>
            <a:ext cx="8503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262626"/>
                </a:solidFill>
                <a:latin typeface="Hiragino Sans GB W3" pitchFamily="34" charset="-122"/>
                <a:ea typeface="Hiragino Sans GB W3" pitchFamily="34" charset="-122"/>
              </a:rPr>
              <a:t>复杂系统的平稳运行，需要对其状态进行实时而准确的检测与评估</a:t>
            </a:r>
            <a:endParaRPr lang="en-US" altLang="zh-CN" sz="2000" b="0" dirty="0">
              <a:solidFill>
                <a:srgbClr val="262626"/>
              </a:solidFill>
              <a:latin typeface="Hiragino Sans GB W3" pitchFamily="34" charset="-122"/>
              <a:ea typeface="Hiragino Sans GB W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262626"/>
                </a:solidFill>
                <a:latin typeface="Hiragino Sans GB W3" pitchFamily="34" charset="-122"/>
                <a:ea typeface="Hiragino Sans GB W3" pitchFamily="34" charset="-122"/>
              </a:rPr>
              <a:t>传统状态评估往往需要依赖领域专家，耗费巨大的人力物力</a:t>
            </a:r>
            <a:endParaRPr lang="en-US" altLang="zh-CN" sz="2000" b="0" dirty="0">
              <a:solidFill>
                <a:srgbClr val="262626"/>
              </a:solidFill>
              <a:latin typeface="Hiragino Sans GB W3" pitchFamily="34" charset="-122"/>
              <a:ea typeface="Hiragino Sans GB W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0" dirty="0">
                <a:solidFill>
                  <a:srgbClr val="262626"/>
                </a:solidFill>
                <a:latin typeface="Hiragino Sans GB W3" pitchFamily="34" charset="-122"/>
                <a:ea typeface="Hiragino Sans GB W3" pitchFamily="34" charset="-122"/>
              </a:rPr>
              <a:t>通过分析复杂系统所产生的大数据来得到自动、精确的评估效果，越来越受到实际应用领域的高度重视</a:t>
            </a:r>
            <a:endParaRPr lang="en-US" altLang="zh-CN" sz="2000" b="0" dirty="0">
              <a:solidFill>
                <a:srgbClr val="262626"/>
              </a:solidFill>
              <a:latin typeface="Hiragino Sans GB W3" pitchFamily="34" charset="-122"/>
              <a:ea typeface="Hiragino Sans GB W3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 smtClean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6504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B840+ICU pati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t="3949" r="3987" b="140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AutoShape 3"/>
          <p:cNvSpPr>
            <a:spLocks noChangeArrowheads="1"/>
          </p:cNvSpPr>
          <p:nvPr/>
        </p:nvSpPr>
        <p:spPr bwMode="auto">
          <a:xfrm>
            <a:off x="1979613" y="692150"/>
            <a:ext cx="3600450" cy="1584325"/>
          </a:xfrm>
          <a:prstGeom prst="wedgeRectCallout">
            <a:avLst>
              <a:gd name="adj1" fmla="val 61815"/>
              <a:gd name="adj2" fmla="val -2104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心电监护仪</a:t>
            </a:r>
          </a:p>
          <a:p>
            <a:pPr algn="l" eaLnBrk="1" hangingPunct="1">
              <a:spcBef>
                <a:spcPct val="0"/>
              </a:spcBef>
              <a:buClrTx/>
            </a:pPr>
            <a:r>
              <a:rPr kumimoji="0"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工作频率：</a:t>
            </a:r>
            <a:r>
              <a:rPr kumimoji="0" lang="en-US" altLang="zh-CN" sz="2000">
                <a:solidFill>
                  <a:schemeClr val="tx1"/>
                </a:solidFill>
                <a:latin typeface="Arial" panose="020B0604020202020204" pitchFamily="34" charset="0"/>
              </a:rPr>
              <a:t>500</a:t>
            </a:r>
            <a:r>
              <a:rPr kumimoji="0"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赫兹</a:t>
            </a:r>
          </a:p>
          <a:p>
            <a:pPr algn="l" eaLnBrk="1" hangingPunct="1">
              <a:spcBef>
                <a:spcPct val="0"/>
              </a:spcBef>
              <a:buClrTx/>
            </a:pPr>
            <a:r>
              <a:rPr kumimoji="0"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每小时产生</a:t>
            </a:r>
            <a:r>
              <a:rPr kumimoji="0" lang="en-US" altLang="zh-CN" sz="2000">
                <a:solidFill>
                  <a:schemeClr val="tx1"/>
                </a:solidFill>
                <a:latin typeface="Arial" panose="020B0604020202020204" pitchFamily="34" charset="0"/>
              </a:rPr>
              <a:t>1,800,000</a:t>
            </a:r>
            <a:r>
              <a:rPr kumimoji="0"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条记录</a:t>
            </a:r>
          </a:p>
          <a:p>
            <a:pPr algn="l" eaLnBrk="1" hangingPunct="1">
              <a:spcBef>
                <a:spcPct val="0"/>
              </a:spcBef>
              <a:buClrTx/>
            </a:pPr>
            <a:r>
              <a:rPr kumimoji="0"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一天的记录数：</a:t>
            </a:r>
            <a:r>
              <a:rPr kumimoji="0" lang="en-US" altLang="zh-CN" sz="2000">
                <a:solidFill>
                  <a:schemeClr val="tx1"/>
                </a:solidFill>
                <a:latin typeface="Arial" panose="020B0604020202020204" pitchFamily="34" charset="0"/>
              </a:rPr>
              <a:t>43G/</a:t>
            </a:r>
            <a:r>
              <a:rPr kumimoji="0" lang="zh-CN" altLang="en-US" sz="2000">
                <a:solidFill>
                  <a:schemeClr val="tx1"/>
                </a:solidFill>
                <a:latin typeface="Arial" panose="020B0604020202020204" pitchFamily="34" charset="0"/>
              </a:rPr>
              <a:t>台天</a:t>
            </a:r>
            <a:r>
              <a:rPr kumimoji="0" lang="zh-CN" altLang="en-US" sz="18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auto">
          <a:xfrm>
            <a:off x="1979613" y="2133600"/>
            <a:ext cx="1943100" cy="609600"/>
          </a:xfrm>
          <a:prstGeom prst="wedgeRectCallout">
            <a:avLst>
              <a:gd name="adj1" fmla="val -62171"/>
              <a:gd name="adj2" fmla="val 9557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呼吸机</a:t>
            </a:r>
          </a:p>
        </p:txBody>
      </p:sp>
      <p:sp>
        <p:nvSpPr>
          <p:cNvPr id="10245" name="AutoShape 5"/>
          <p:cNvSpPr>
            <a:spLocks noChangeArrowheads="1"/>
          </p:cNvSpPr>
          <p:nvPr/>
        </p:nvSpPr>
        <p:spPr bwMode="auto">
          <a:xfrm>
            <a:off x="6084888" y="2205038"/>
            <a:ext cx="1778000" cy="609600"/>
          </a:xfrm>
          <a:prstGeom prst="wedgeRectCallout">
            <a:avLst>
              <a:gd name="adj1" fmla="val 54912"/>
              <a:gd name="adj2" fmla="val 7682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输液泵</a:t>
            </a: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2124075" y="4005263"/>
            <a:ext cx="612775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血气分析仪、电子输液器等等</a:t>
            </a: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250825" y="188913"/>
            <a:ext cx="2108200" cy="1190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 b="1">
                <a:solidFill>
                  <a:schemeClr val="tx1"/>
                </a:solidFill>
                <a:latin typeface="Arial" panose="020B0604020202020204" pitchFamily="34" charset="0"/>
              </a:rPr>
              <a:t>大量监护设备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1116013" y="2708275"/>
            <a:ext cx="7559675" cy="11906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心电监护、血压监护、体温监护、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呼吸监护、血气监护、尿量监护等等</a:t>
            </a: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658813" y="2636838"/>
            <a:ext cx="7804150" cy="17399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血压</a:t>
            </a:r>
            <a:r>
              <a:rPr kumimoji="0" lang="en-US" altLang="zh-CN" sz="3600">
                <a:solidFill>
                  <a:schemeClr val="tx1"/>
                </a:solidFill>
                <a:latin typeface="Arial" panose="020B0604020202020204" pitchFamily="34" charset="0"/>
              </a:rPr>
              <a:t>(</a:t>
            </a: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有创和无创</a:t>
            </a:r>
            <a:r>
              <a:rPr kumimoji="0" lang="en-US" altLang="zh-CN" sz="360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、呼吸、脉搏、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血流量、体温、心输出量、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血氧分压、血二氧化碳分压等</a:t>
            </a:r>
            <a:r>
              <a:rPr kumimoji="0" lang="en-US" altLang="zh-CN" sz="3600">
                <a:solidFill>
                  <a:schemeClr val="tx1"/>
                </a:solidFill>
                <a:latin typeface="Arial" panose="020B0604020202020204" pitchFamily="34" charset="0"/>
              </a:rPr>
              <a:t>200</a:t>
            </a:r>
            <a:r>
              <a:rPr kumimoji="0" lang="zh-CN" altLang="en-US" sz="3600">
                <a:solidFill>
                  <a:schemeClr val="tx1"/>
                </a:solidFill>
                <a:latin typeface="Arial" panose="020B0604020202020204" pitchFamily="34" charset="0"/>
              </a:rPr>
              <a:t>余项</a:t>
            </a:r>
          </a:p>
        </p:txBody>
      </p:sp>
      <p:sp>
        <p:nvSpPr>
          <p:cNvPr id="10250" name="Text Box 10"/>
          <p:cNvSpPr txBox="1">
            <a:spLocks noChangeArrowheads="1"/>
          </p:cNvSpPr>
          <p:nvPr/>
        </p:nvSpPr>
        <p:spPr bwMode="auto">
          <a:xfrm>
            <a:off x="2159000" y="225425"/>
            <a:ext cx="4429125" cy="5889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bg1"/>
              </a:buClr>
              <a:buChar char="•"/>
              <a:defRPr kumimoji="1" sz="1600">
                <a:solidFill>
                  <a:srgbClr val="0000FF"/>
                </a:solidFill>
                <a:latin typeface="Helvetica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zh-CN" sz="3200">
                <a:solidFill>
                  <a:schemeClr val="tx1"/>
                </a:solidFill>
                <a:latin typeface="Arial Narrow" panose="020B0606020202030204" pitchFamily="34" charset="0"/>
              </a:rPr>
              <a:t>ICU</a:t>
            </a:r>
            <a:r>
              <a:rPr lang="zh-CN" altLang="en-US" sz="3200">
                <a:solidFill>
                  <a:schemeClr val="tx1"/>
                </a:solidFill>
                <a:latin typeface="Arial Narrow" panose="020B0606020202030204" pitchFamily="34" charset="0"/>
              </a:rPr>
              <a:t>（</a:t>
            </a:r>
            <a:r>
              <a:rPr lang="en-US" altLang="zh-CN" sz="3200">
                <a:solidFill>
                  <a:schemeClr val="tx1"/>
                </a:solidFill>
                <a:latin typeface="Arial Narrow" panose="020B0606020202030204" pitchFamily="34" charset="0"/>
              </a:rPr>
              <a:t>Intensive Care Unit</a:t>
            </a:r>
            <a:r>
              <a:rPr lang="zh-CN" altLang="en-US" sz="3200">
                <a:solidFill>
                  <a:schemeClr val="tx1"/>
                </a:solidFill>
                <a:latin typeface="Arial Narrow" panose="020B0606020202030204" pitchFamily="34" charset="0"/>
              </a:rPr>
              <a:t>）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5496" y="6199187"/>
            <a:ext cx="9108504" cy="61268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000" b="1" dirty="0"/>
              <a:t>医</a:t>
            </a:r>
            <a:r>
              <a:rPr lang="zh-CN" altLang="en-US" sz="3000" b="1" dirty="0" smtClean="0"/>
              <a:t>疗领域：</a:t>
            </a:r>
            <a:r>
              <a:rPr lang="zh-CN" altLang="en-US" sz="3000" b="1" dirty="0"/>
              <a:t>基于医疗大数据的</a:t>
            </a:r>
            <a:r>
              <a:rPr lang="en-US" altLang="zh-CN" sz="3000" b="1" dirty="0"/>
              <a:t>ICU</a:t>
            </a:r>
            <a:r>
              <a:rPr lang="zh-CN" altLang="en-US" sz="3000" b="1" dirty="0"/>
              <a:t>病人健康状态感知</a:t>
            </a:r>
          </a:p>
        </p:txBody>
      </p:sp>
    </p:spTree>
    <p:extLst>
      <p:ext uri="{BB962C8B-B14F-4D97-AF65-F5344CB8AC3E}">
        <p14:creationId xmlns:p14="http://schemas.microsoft.com/office/powerpoint/2010/main" val="1094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8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animBg="1"/>
      <p:bldP spid="10243" grpId="1" animBg="1"/>
      <p:bldP spid="10244" grpId="0" animBg="1"/>
      <p:bldP spid="10244" grpId="1" animBg="1"/>
      <p:bldP spid="10245" grpId="0" animBg="1"/>
      <p:bldP spid="10245" grpId="1" animBg="1"/>
      <p:bldP spid="10246" grpId="0" animBg="1"/>
      <p:bldP spid="10246" grpId="1" animBg="1"/>
      <p:bldP spid="10247" grpId="0" animBg="1"/>
      <p:bldP spid="10247" grpId="1" animBg="1"/>
      <p:bldP spid="10248" grpId="0" animBg="1"/>
      <p:bldP spid="10248" grpId="1" animBg="1"/>
      <p:bldP spid="10249" grpId="0" animBg="1"/>
      <p:bldP spid="10249" grpId="1" animBg="1"/>
      <p:bldP spid="102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0"/>
            <a:ext cx="6449516" cy="11430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4000" b="1" kern="1200" dirty="0"/>
              <a:t>流式数据处理与智能分析</a:t>
            </a:r>
            <a:endParaRPr kumimoji="1" lang="en-US" altLang="zh-CN" sz="4000" b="1" kern="1200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97279"/>
            <a:ext cx="8839200" cy="5066983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研究成果</a:t>
            </a:r>
          </a:p>
          <a:p>
            <a:pPr lvl="1" eaLnBrk="1" hangingPunct="1">
              <a:lnSpc>
                <a:spcPct val="9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结合反馈控制、不依赖算子选择率的数据流降载策略</a:t>
            </a:r>
          </a:p>
          <a:p>
            <a:pPr lvl="1" eaLnBrk="1" hangingPunct="1">
              <a:lnSpc>
                <a:spcPct val="9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基于模式生长图的实时变化监测与在线识别</a:t>
            </a:r>
          </a:p>
          <a:p>
            <a:pPr lvl="1" eaLnBrk="1" hangingPunct="1">
              <a:lnSpc>
                <a:spcPct val="95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状态窗口中的即席查询与优化处理</a:t>
            </a:r>
          </a:p>
          <a:p>
            <a:pPr lvl="1" eaLnBrk="1" hangingPunct="1">
              <a:lnSpc>
                <a:spcPct val="95000"/>
              </a:lnSpc>
            </a:pP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基于基模式覆盖的可伸缩模式查询</a:t>
            </a:r>
          </a:p>
          <a:p>
            <a:pPr lvl="1" eaLnBrk="1" hangingPunct="1">
              <a:lnSpc>
                <a:spcPct val="95000"/>
              </a:lnSpc>
            </a:pPr>
            <a:r>
              <a: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损益约束下的频繁模式挖掘</a:t>
            </a:r>
          </a:p>
          <a:p>
            <a:pPr eaLnBrk="1" hangingPunct="1">
              <a:lnSpc>
                <a:spcPct val="95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现实意义</a:t>
            </a:r>
          </a:p>
          <a:p>
            <a:pPr lvl="1" eaLnBrk="1" hangingPunct="1">
              <a:lnSpc>
                <a:spcPct val="95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降低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虚警率</a:t>
            </a:r>
            <a:r>
              <a:rPr lang="zh-CN" altLang="en-US" sz="20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：从</a:t>
            </a:r>
            <a:r>
              <a:rPr lang="en-US" altLang="zh-CN" sz="20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71%</a:t>
            </a:r>
            <a:r>
              <a:rPr lang="zh-CN" altLang="en-US" sz="20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降到</a:t>
            </a:r>
            <a:r>
              <a:rPr lang="en-US" altLang="zh-CN" sz="20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12.4%</a:t>
            </a:r>
          </a:p>
          <a:p>
            <a:pPr lvl="1" eaLnBrk="1" hangingPunct="1">
              <a:lnSpc>
                <a:spcPct val="95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数据流重构：</a:t>
            </a:r>
            <a:r>
              <a:rPr lang="zh-CN" altLang="en-US" sz="20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仅占原存储空间</a:t>
            </a:r>
            <a:r>
              <a:rPr lang="en-US" altLang="zh-CN" sz="20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4% </a:t>
            </a:r>
            <a:r>
              <a:rPr lang="zh-CN" altLang="en-US" sz="20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5%</a:t>
            </a:r>
            <a:r>
              <a:rPr lang="zh-CN" altLang="en-US" sz="2000" b="1" dirty="0">
                <a:solidFill>
                  <a:srgbClr val="0033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相对误差）</a:t>
            </a:r>
          </a:p>
          <a:p>
            <a:pPr lvl="1" eaLnBrk="1" hangingPunct="1">
              <a:lnSpc>
                <a:spcPct val="95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辅助医疗决策</a:t>
            </a:r>
          </a:p>
        </p:txBody>
      </p:sp>
      <p:pic>
        <p:nvPicPr>
          <p:cNvPr id="13316" name="Picture 4" descr="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"/>
          <a:stretch>
            <a:fillRect/>
          </a:stretch>
        </p:blipFill>
        <p:spPr bwMode="auto">
          <a:xfrm>
            <a:off x="5940425" y="2060575"/>
            <a:ext cx="298767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" y="4733291"/>
            <a:ext cx="8772525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091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0013" y="301625"/>
            <a:ext cx="7313612" cy="607095"/>
          </a:xfrm>
        </p:spPr>
        <p:txBody>
          <a:bodyPr/>
          <a:lstStyle/>
          <a:p>
            <a:pPr>
              <a:defRPr/>
            </a:pPr>
            <a:r>
              <a:rPr lang="en-US" altLang="zh-CN" sz="4000" b="1" kern="1200" dirty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+mn-cs"/>
              </a:rPr>
              <a:t>ACM SIGMOD07 </a:t>
            </a:r>
            <a:r>
              <a:rPr kumimoji="1" lang="zh-CN" altLang="en-US" sz="4000" b="1" kern="1200" dirty="0"/>
              <a:t>研究论文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908720"/>
            <a:ext cx="8929687" cy="5184775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sz="1600" dirty="0" err="1">
                <a:latin typeface="Times New Roman" pitchFamily="18" charset="0"/>
              </a:rPr>
              <a:t>Lv</a:t>
            </a:r>
            <a:r>
              <a:rPr lang="en-US" altLang="zh-CN" sz="1600" dirty="0">
                <a:latin typeface="Times New Roman" pitchFamily="18" charset="0"/>
              </a:rPr>
              <a:t>-an Tang</a:t>
            </a:r>
            <a:r>
              <a:rPr lang="en-US" altLang="zh-CN" sz="1600" dirty="0" smtClean="0">
                <a:latin typeface="Times New Roman" pitchFamily="18" charset="0"/>
              </a:rPr>
              <a:t>, Bin </a:t>
            </a:r>
            <a:r>
              <a:rPr lang="en-US" altLang="zh-CN" sz="1600" dirty="0">
                <a:latin typeface="Times New Roman" pitchFamily="18" charset="0"/>
              </a:rPr>
              <a:t>Cui, </a:t>
            </a:r>
            <a:r>
              <a:rPr lang="en-US" altLang="zh-CN" sz="1600" dirty="0">
                <a:latin typeface="Times New Roman" pitchFamily="18" charset="0"/>
              </a:rPr>
              <a:t>Hongyan </a:t>
            </a:r>
            <a:r>
              <a:rPr lang="en-US" altLang="zh-CN" sz="1600" dirty="0" smtClean="0">
                <a:latin typeface="Times New Roman" pitchFamily="18" charset="0"/>
              </a:rPr>
              <a:t>Li</a:t>
            </a:r>
            <a:r>
              <a:rPr lang="zh-CN" altLang="en-US" sz="1600" dirty="0" smtClean="0">
                <a:latin typeface="Times New Roman" pitchFamily="18" charset="0"/>
              </a:rPr>
              <a:t>*</a:t>
            </a:r>
            <a:r>
              <a:rPr lang="en-US" altLang="zh-CN" sz="1600" b="1" dirty="0" smtClean="0">
                <a:latin typeface="Times New Roman" pitchFamily="18" charset="0"/>
              </a:rPr>
              <a:t>, </a:t>
            </a:r>
            <a:r>
              <a:rPr lang="en-US" altLang="zh-CN" sz="1600" dirty="0" err="1" smtClean="0">
                <a:latin typeface="Times New Roman" pitchFamily="18" charset="0"/>
              </a:rPr>
              <a:t>Gaoshan</a:t>
            </a:r>
            <a:r>
              <a:rPr lang="en-US" altLang="zh-CN" sz="1600" dirty="0" smtClean="0">
                <a:latin typeface="Times New Roman" pitchFamily="18" charset="0"/>
              </a:rPr>
              <a:t> </a:t>
            </a:r>
            <a:r>
              <a:rPr lang="en-US" altLang="zh-CN" sz="1600" dirty="0">
                <a:latin typeface="Times New Roman" pitchFamily="18" charset="0"/>
              </a:rPr>
              <a:t>Miao</a:t>
            </a:r>
            <a:r>
              <a:rPr lang="en-US" altLang="zh-CN" sz="1600" dirty="0" smtClean="0">
                <a:latin typeface="Times New Roman" pitchFamily="18" charset="0"/>
              </a:rPr>
              <a:t>, Dongqing </a:t>
            </a:r>
            <a:r>
              <a:rPr lang="en-US" altLang="zh-CN" sz="1600" dirty="0">
                <a:latin typeface="Times New Roman" pitchFamily="18" charset="0"/>
              </a:rPr>
              <a:t>Yang &amp; </a:t>
            </a:r>
            <a:r>
              <a:rPr lang="en-US" altLang="zh-CN" sz="1600" dirty="0" err="1">
                <a:latin typeface="Times New Roman" pitchFamily="18" charset="0"/>
              </a:rPr>
              <a:t>Xinbiao</a:t>
            </a:r>
            <a:r>
              <a:rPr lang="en-US" altLang="zh-CN" sz="1600" dirty="0">
                <a:latin typeface="Times New Roman" pitchFamily="18" charset="0"/>
              </a:rPr>
              <a:t> Zhou</a:t>
            </a:r>
            <a:r>
              <a:rPr lang="zh-CN" altLang="en-US" sz="2400" dirty="0">
                <a:latin typeface="Times New Roman" pitchFamily="18" charset="0"/>
              </a:rPr>
              <a:t> </a:t>
            </a:r>
            <a:r>
              <a:rPr lang="en-US" altLang="zh-CN" sz="2400" b="1" i="1" dirty="0">
                <a:solidFill>
                  <a:srgbClr val="0033CC"/>
                </a:solidFill>
                <a:latin typeface="Times New Roman" pitchFamily="18" charset="0"/>
              </a:rPr>
              <a:t>Effective Variation Management for Pseudo Periodical Streams</a:t>
            </a:r>
            <a:r>
              <a:rPr lang="en-US" altLang="zh-CN" sz="2400" b="1" dirty="0">
                <a:solidFill>
                  <a:srgbClr val="0033CC"/>
                </a:solidFill>
                <a:latin typeface="Times New Roman" pitchFamily="18" charset="0"/>
              </a:rPr>
              <a:t> </a:t>
            </a:r>
            <a:r>
              <a:rPr lang="en-US" altLang="zh-CN" sz="2400" b="1" dirty="0">
                <a:latin typeface="Times New Roman" pitchFamily="18" charset="0"/>
              </a:rPr>
              <a:t>ACM SIGMOD</a:t>
            </a:r>
            <a:r>
              <a:rPr lang="en-US" altLang="zh-CN" sz="2400" dirty="0">
                <a:latin typeface="Times New Roman" pitchFamily="18" charset="0"/>
              </a:rPr>
              <a:t>2007</a:t>
            </a:r>
            <a:r>
              <a:rPr lang="zh-CN" altLang="en-US" sz="2400" dirty="0">
                <a:latin typeface="Times New Roman" pitchFamily="18" charset="0"/>
              </a:rPr>
              <a:t>：</a:t>
            </a:r>
            <a:r>
              <a:rPr lang="en-US" altLang="zh-CN" sz="2400" dirty="0">
                <a:latin typeface="Times New Roman" pitchFamily="18" charset="0"/>
              </a:rPr>
              <a:t>pp257~268 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200" b="1" dirty="0">
                <a:latin typeface="Times New Roman" pitchFamily="18" charset="0"/>
              </a:rPr>
              <a:t>国际</a:t>
            </a:r>
            <a:r>
              <a:rPr lang="zh-CN" altLang="en-US" sz="2200" b="1" dirty="0">
                <a:solidFill>
                  <a:srgbClr val="FF0000"/>
                </a:solidFill>
                <a:latin typeface="Times New Roman" pitchFamily="18" charset="0"/>
              </a:rPr>
              <a:t>顶级学术会议</a:t>
            </a:r>
          </a:p>
          <a:p>
            <a:pPr lvl="1"/>
            <a:r>
              <a:rPr lang="zh-CN" altLang="en-US" sz="2200" b="1" dirty="0">
                <a:latin typeface="Times New Roman" pitchFamily="18" charset="0"/>
              </a:rPr>
              <a:t>完全由</a:t>
            </a:r>
            <a:r>
              <a:rPr lang="zh-CN" altLang="en-US" sz="2200" b="1" dirty="0">
                <a:solidFill>
                  <a:srgbClr val="FF0000"/>
                </a:solidFill>
                <a:latin typeface="Times New Roman" pitchFamily="18" charset="0"/>
              </a:rPr>
              <a:t>中国大陆学者</a:t>
            </a:r>
            <a:r>
              <a:rPr lang="zh-CN" altLang="en-US" sz="2200" b="1" dirty="0">
                <a:latin typeface="Times New Roman" pitchFamily="18" charset="0"/>
              </a:rPr>
              <a:t>署名</a:t>
            </a:r>
            <a:endParaRPr lang="zh-CN" altLang="en-US" sz="2200" b="1" dirty="0">
              <a:solidFill>
                <a:srgbClr val="FF0000"/>
              </a:solidFill>
              <a:latin typeface="Times New Roman" pitchFamily="18" charset="0"/>
            </a:endParaRPr>
          </a:p>
          <a:p>
            <a:pPr lvl="1"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200" b="1" dirty="0">
                <a:latin typeface="Times New Roman" pitchFamily="18" charset="0"/>
              </a:rPr>
              <a:t>    的</a:t>
            </a:r>
            <a:r>
              <a:rPr lang="zh-CN" altLang="en-US" sz="2200" b="1" dirty="0">
                <a:solidFill>
                  <a:srgbClr val="FF0000"/>
                </a:solidFill>
                <a:latin typeface="Times New Roman" pitchFamily="18" charset="0"/>
              </a:rPr>
              <a:t>第一篇研究论文</a:t>
            </a:r>
          </a:p>
          <a:p>
            <a:pPr lvl="2" eaLnBrk="1" hangingPunct="1">
              <a:lnSpc>
                <a:spcPct val="100000"/>
              </a:lnSpc>
            </a:pPr>
            <a:r>
              <a:rPr lang="zh-CN" altLang="en-US" b="1" dirty="0">
                <a:latin typeface="Times New Roman" pitchFamily="18" charset="0"/>
              </a:rPr>
              <a:t>录取率</a:t>
            </a:r>
            <a:r>
              <a:rPr lang="en-US" altLang="zh-CN" b="1" dirty="0">
                <a:latin typeface="Times New Roman" pitchFamily="18" charset="0"/>
              </a:rPr>
              <a:t>14.38%</a:t>
            </a:r>
            <a:r>
              <a:rPr lang="en-US" altLang="zh-CN" dirty="0">
                <a:latin typeface="Times New Roman" pitchFamily="18" charset="0"/>
              </a:rPr>
              <a:t>(69/480)</a:t>
            </a:r>
          </a:p>
          <a:p>
            <a:pPr lvl="2" eaLnBrk="1" hangingPunct="1">
              <a:lnSpc>
                <a:spcPct val="100000"/>
              </a:lnSpc>
            </a:pPr>
            <a:endParaRPr lang="en-US" altLang="zh-CN" sz="1600" dirty="0">
              <a:latin typeface="Times New Roman" pitchFamily="18" charset="0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400" b="1" dirty="0">
                <a:latin typeface="Times New Roman" pitchFamily="18" charset="0"/>
              </a:rPr>
              <a:t>提出了</a:t>
            </a:r>
            <a:r>
              <a:rPr lang="zh-CN" altLang="en-US" sz="2400" b="1" dirty="0">
                <a:solidFill>
                  <a:srgbClr val="FF0000"/>
                </a:solidFill>
                <a:latin typeface="Times New Roman" pitchFamily="18" charset="0"/>
              </a:rPr>
              <a:t>伪周期数据流</a:t>
            </a:r>
            <a:r>
              <a:rPr lang="zh-CN" altLang="en-US" sz="2400" b="1" dirty="0">
                <a:latin typeface="Times New Roman" pitchFamily="18" charset="0"/>
              </a:rPr>
              <a:t>的概念，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实现了伪周期数据流变化检测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及其存储机制，能够在线追踪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Times New Roman" pitchFamily="18" charset="0"/>
              </a:rPr>
              <a:t>    数据流变化、分析变化历史</a:t>
            </a:r>
          </a:p>
        </p:txBody>
      </p:sp>
      <p:pic>
        <p:nvPicPr>
          <p:cNvPr id="14340" name="Picture 4" descr="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348880"/>
            <a:ext cx="4500562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algn="r"/>
            <a:fld id="{96F33912-83D0-4D54-8B4D-0DAE5A90E6ED}" type="slidenum">
              <a:rPr lang="zh-CN" altLang="en-US" sz="1200" smtClean="0">
                <a:solidFill>
                  <a:schemeClr val="tx1"/>
                </a:solidFill>
                <a:latin typeface="+mn-lt"/>
              </a:rPr>
              <a:pPr algn="r"/>
              <a:t>23</a:t>
            </a:fld>
            <a:endParaRPr lang="zh-CN" alt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84233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Wingdings" pitchFamily="2" charset="2"/>
              <a:buChar char="Ø"/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国家自然科学基金项目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伪周期数据流上变化管理方法的研究（60973002）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0">
              <a:buFont typeface="Wingdings" pitchFamily="2" charset="2"/>
              <a:buChar char="Ø"/>
            </a:pPr>
            <a:r>
              <a:rPr lang="en-US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zh-CN" sz="1800" b="1" dirty="0">
                <a:latin typeface="黑体" panose="02010609060101010101" pitchFamily="49" charset="-122"/>
                <a:ea typeface="黑体" panose="02010609060101010101" pitchFamily="49" charset="-122"/>
              </a:rPr>
              <a:t>国家自然科学基金项目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数据流上面向可伸缩模式的查询方法研究（61170003）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537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823119"/>
          </a:xfrm>
        </p:spPr>
        <p:txBody>
          <a:bodyPr/>
          <a:lstStyle/>
          <a:p>
            <a:r>
              <a:rPr kumimoji="1" lang="zh-CN" altLang="en-US" sz="4000" b="1" kern="1200" dirty="0" smtClean="0"/>
              <a:t>与深度学习的结合</a:t>
            </a:r>
            <a:endParaRPr kumimoji="1" lang="zh-CN" altLang="en-US" sz="4000" b="1" kern="1200" dirty="0"/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856" y="1234440"/>
            <a:ext cx="6034288" cy="5290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407101" y="6322368"/>
            <a:ext cx="3513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211CA85-85D3-4DB2-A406-BBF9492C804D}" type="slidenum">
              <a:rPr lang="zh-CN" altLang="en-US" sz="1200"/>
              <a:pPr/>
              <a:t>24</a:t>
            </a:fld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536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823119"/>
          </a:xfrm>
        </p:spPr>
        <p:txBody>
          <a:bodyPr/>
          <a:lstStyle/>
          <a:p>
            <a:r>
              <a:rPr kumimoji="1" lang="zh-CN" altLang="en-US" sz="4000" b="1" kern="1200" dirty="0"/>
              <a:t>不同层级的表示向量</a:t>
            </a:r>
          </a:p>
        </p:txBody>
      </p:sp>
      <p:graphicFrame>
        <p:nvGraphicFramePr>
          <p:cNvPr id="5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2143442"/>
              </p:ext>
            </p:extLst>
          </p:nvPr>
        </p:nvGraphicFramePr>
        <p:xfrm>
          <a:off x="683568" y="1772816"/>
          <a:ext cx="7886700" cy="78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9818474"/>
              </p:ext>
            </p:extLst>
          </p:nvPr>
        </p:nvGraphicFramePr>
        <p:xfrm>
          <a:off x="683568" y="3208521"/>
          <a:ext cx="7886700" cy="777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上下箭头 6"/>
          <p:cNvSpPr/>
          <p:nvPr/>
        </p:nvSpPr>
        <p:spPr>
          <a:xfrm>
            <a:off x="4454107" y="2618912"/>
            <a:ext cx="345621" cy="599089"/>
          </a:xfrm>
          <a:prstGeom prst="upDownArrow">
            <a:avLst>
              <a:gd name="adj1" fmla="val 28652"/>
              <a:gd name="adj2" fmla="val 36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上下箭头 7"/>
          <p:cNvSpPr/>
          <p:nvPr/>
        </p:nvSpPr>
        <p:spPr>
          <a:xfrm>
            <a:off x="7381004" y="2647116"/>
            <a:ext cx="345621" cy="599089"/>
          </a:xfrm>
          <a:prstGeom prst="upDownArrow">
            <a:avLst>
              <a:gd name="adj1" fmla="val 28652"/>
              <a:gd name="adj2" fmla="val 36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上下箭头 8"/>
          <p:cNvSpPr/>
          <p:nvPr/>
        </p:nvSpPr>
        <p:spPr>
          <a:xfrm>
            <a:off x="1559868" y="2647115"/>
            <a:ext cx="345621" cy="599089"/>
          </a:xfrm>
          <a:prstGeom prst="upDownArrow">
            <a:avLst>
              <a:gd name="adj1" fmla="val 28652"/>
              <a:gd name="adj2" fmla="val 36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0" name="内容占位符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3" y="4541161"/>
            <a:ext cx="2041306" cy="1493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内容占位符 3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7" b="12273"/>
          <a:stretch/>
        </p:blipFill>
        <p:spPr>
          <a:xfrm>
            <a:off x="2510109" y="4532303"/>
            <a:ext cx="3887996" cy="15027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2" name="组 6"/>
          <p:cNvGrpSpPr/>
          <p:nvPr/>
        </p:nvGrpSpPr>
        <p:grpSpPr>
          <a:xfrm>
            <a:off x="6693990" y="4541161"/>
            <a:ext cx="2226290" cy="1498551"/>
            <a:chOff x="1401907" y="2664427"/>
            <a:chExt cx="6340186" cy="3647472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907" y="2664427"/>
              <a:ext cx="6340186" cy="36474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4" name="图片 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153" y="4824846"/>
              <a:ext cx="3295939" cy="1143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378081" y="6259771"/>
            <a:ext cx="611088" cy="457200"/>
          </a:xfrm>
        </p:spPr>
        <p:txBody>
          <a:bodyPr/>
          <a:lstStyle/>
          <a:p>
            <a:fld id="{96F33912-83D0-4D54-8B4D-0DAE5A90E6ED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71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630999"/>
            <a:ext cx="8229600" cy="936625"/>
          </a:xfrm>
        </p:spPr>
        <p:txBody>
          <a:bodyPr/>
          <a:lstStyle/>
          <a:p>
            <a:r>
              <a:rPr kumimoji="1" lang="zh-CN" altLang="en-US" sz="4000" b="1" kern="1200" dirty="0"/>
              <a:t>针对心电监护数据诊断的</a:t>
            </a:r>
            <a:r>
              <a:rPr kumimoji="1" lang="en-US" altLang="zh-CN" sz="4000" b="1" kern="1200" dirty="0"/>
              <a:t/>
            </a:r>
            <a:br>
              <a:rPr kumimoji="1" lang="en-US" altLang="zh-CN" sz="4000" b="1" kern="1200" dirty="0"/>
            </a:br>
            <a:r>
              <a:rPr kumimoji="1" lang="zh-CN" altLang="en-US" sz="4000" b="1" kern="1200" dirty="0"/>
              <a:t>深度神经网络架构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776035" y="6351994"/>
            <a:ext cx="2895600" cy="476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463F26-13FA-4102-83A6-ED871AFA3D2F}" type="slidenum">
              <a:rPr kumimoji="0" lang="zh-CN" altLang="en-US" sz="14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4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7" y="1646042"/>
            <a:ext cx="7490897" cy="41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679103"/>
          </a:xfrm>
        </p:spPr>
        <p:txBody>
          <a:bodyPr/>
          <a:lstStyle/>
          <a:p>
            <a:r>
              <a:rPr kumimoji="1" lang="en-US" altLang="zh-CN" sz="4000" b="1" kern="1200" dirty="0" err="1"/>
              <a:t>CinC</a:t>
            </a:r>
            <a:r>
              <a:rPr kumimoji="1" lang="en-US" altLang="zh-CN" sz="4000" b="1" kern="1200" dirty="0"/>
              <a:t> Challenge 2017 </a:t>
            </a:r>
            <a:r>
              <a:rPr kumimoji="1" lang="zh-CN" altLang="en-US" sz="4000" b="1" kern="1200" dirty="0"/>
              <a:t>一等奖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802313" y="6381750"/>
            <a:ext cx="2895600" cy="476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87F7B-197B-D141-866A-8A8959FA45CC}" type="slidenum">
              <a:rPr kumimoji="0" lang="zh-CN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0" y="980728"/>
            <a:ext cx="8358555" cy="497632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kumimoji="1" lang="en-US" altLang="zh-CN" sz="2400" dirty="0" err="1"/>
              <a:t>PhysioNet</a:t>
            </a:r>
            <a:r>
              <a:rPr kumimoji="1" lang="en-US" altLang="zh-CN" sz="2400" dirty="0"/>
              <a:t>/</a:t>
            </a:r>
            <a:r>
              <a:rPr kumimoji="1" lang="en-US" altLang="zh-CN" sz="2400" dirty="0" err="1"/>
              <a:t>CinC</a:t>
            </a:r>
            <a:r>
              <a:rPr kumimoji="1" lang="en-US" altLang="zh-CN" sz="2400" dirty="0"/>
              <a:t> Challenge</a:t>
            </a:r>
          </a:p>
          <a:p>
            <a:pPr marL="908050" lvl="1" indent="-436563">
              <a:buClr>
                <a:schemeClr val="accent2"/>
              </a:buClr>
              <a:buFont typeface="Wingdings" pitchFamily="2" charset="2"/>
              <a:buChar char="n"/>
            </a:pPr>
            <a:r>
              <a:rPr lang="zh-CN" altLang="en-US" sz="2000" dirty="0">
                <a:cs typeface="+mn-cs"/>
              </a:rPr>
              <a:t>该竞赛是</a:t>
            </a:r>
            <a:r>
              <a:rPr lang="zh-CN" altLang="en-US" sz="2000" b="1" dirty="0">
                <a:solidFill>
                  <a:srgbClr val="C00000"/>
                </a:solidFill>
                <a:cs typeface="+mn-cs"/>
              </a:rPr>
              <a:t>美国心电领域影响力最大的竞赛</a:t>
            </a:r>
            <a:r>
              <a:rPr lang="zh-CN" altLang="en-US" sz="2000" dirty="0">
                <a:cs typeface="+mn-cs"/>
              </a:rPr>
              <a:t>，已经连续举办了</a:t>
            </a:r>
            <a:r>
              <a:rPr lang="en-US" altLang="zh-CN" sz="2000" dirty="0">
                <a:cs typeface="+mn-cs"/>
              </a:rPr>
              <a:t>18</a:t>
            </a:r>
            <a:r>
              <a:rPr lang="zh-CN" altLang="en-US" sz="2000" dirty="0">
                <a:cs typeface="+mn-cs"/>
              </a:rPr>
              <a:t>届。其组织者</a:t>
            </a:r>
            <a:r>
              <a:rPr lang="en-US" altLang="zh-CN" sz="2000" dirty="0" err="1">
                <a:cs typeface="+mn-cs"/>
              </a:rPr>
              <a:t>PhysioNet</a:t>
            </a:r>
            <a:r>
              <a:rPr lang="zh-CN" altLang="en-US" sz="2000" dirty="0">
                <a:cs typeface="+mn-cs"/>
              </a:rPr>
              <a:t>由美国国立卫生研究院提供支持，</a:t>
            </a:r>
            <a:r>
              <a:rPr lang="en-US" altLang="zh-CN" sz="2000" dirty="0" err="1">
                <a:cs typeface="+mn-cs"/>
              </a:rPr>
              <a:t>PhysioNet</a:t>
            </a:r>
            <a:r>
              <a:rPr lang="zh-CN" altLang="en-US" sz="2000" dirty="0">
                <a:cs typeface="+mn-cs"/>
              </a:rPr>
              <a:t>是白宫重点关注的四个医疗健康领域创新机构之一</a:t>
            </a:r>
          </a:p>
          <a:p>
            <a:pPr lvl="1"/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38" y="2669659"/>
            <a:ext cx="4250492" cy="3454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内容占位符 4"/>
          <p:cNvSpPr txBox="1">
            <a:spLocks/>
          </p:cNvSpPr>
          <p:nvPr/>
        </p:nvSpPr>
        <p:spPr bwMode="auto">
          <a:xfrm>
            <a:off x="0" y="2539732"/>
            <a:ext cx="4427984" cy="422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o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908050" marR="0" lvl="1" indent="-436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0504D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其他几支获奖队伍来自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Swiss Federal Institute of Technology Zurich 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（瑞士），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TCS innovation labs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（印度），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Universidade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 de Santiago de </a:t>
            </a:r>
            <a:r>
              <a:rPr kumimoji="0" lang="en-US" altLang="zh-CN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Compostela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（西班牙）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楷体_GB2312"/>
              <a:cs typeface="+mn-cs"/>
            </a:endParaRPr>
          </a:p>
          <a:p>
            <a:pPr marL="908050" marR="0" lvl="1" indent="-436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0504D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其他的参赛队伍还有来自牛津大学、苏黎世联邦理工学院、佐治亚理工大学、飞利浦北美研究院等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楷体_GB2312"/>
              <a:cs typeface="+mn-cs"/>
            </a:endParaRPr>
          </a:p>
          <a:p>
            <a:pPr marL="908050" marR="0" lvl="1" indent="-436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C0504D"/>
              </a:buClr>
              <a:buSzTx/>
              <a:buFont typeface="Wingdings" pitchFamily="2" charset="2"/>
              <a:buChar char="n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楷体_GB2312"/>
                <a:cs typeface="+mn-cs"/>
              </a:rPr>
              <a:t>之前没有来自中国大陆的队伍获得过该奖项</a:t>
            </a:r>
            <a:endParaRPr kumimoji="1" lang="zh-CN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楷体_GB2312"/>
              <a:cs typeface="+mn-cs"/>
            </a:endParaRPr>
          </a:p>
          <a:p>
            <a:pPr marL="908050" marR="0" lvl="1" indent="-4365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504D"/>
              </a:buClr>
              <a:buSzTx/>
              <a:buFont typeface="Wingdings" pitchFamily="2" charset="2"/>
              <a:buChar char="n"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楷体_GB231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82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725" y="44623"/>
            <a:ext cx="7313612" cy="907665"/>
          </a:xfrm>
        </p:spPr>
        <p:txBody>
          <a:bodyPr/>
          <a:lstStyle/>
          <a:p>
            <a:pPr>
              <a:defRPr/>
            </a:pPr>
            <a:r>
              <a:rPr kumimoji="1" lang="zh-CN" altLang="en-US" sz="4000" b="1" kern="1200" dirty="0"/>
              <a:t>学术影响</a:t>
            </a:r>
          </a:p>
        </p:txBody>
      </p:sp>
      <p:sp>
        <p:nvSpPr>
          <p:cNvPr id="21507" name="幻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1D8A265-ABB7-49BA-B26B-5C020D7DBA14}" type="slidenum">
              <a:rPr lang="zh-CN" altLang="en-US" sz="1600">
                <a:solidFill>
                  <a:srgbClr val="0000FF"/>
                </a:solidFill>
                <a:latin typeface="Helvetica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zh-CN" altLang="en-US" sz="1600">
              <a:solidFill>
                <a:srgbClr val="0000FF"/>
              </a:solidFill>
              <a:latin typeface="Helvetica" panose="020B0604020202020204" pitchFamily="34" charset="0"/>
            </a:endParaRPr>
          </a:p>
        </p:txBody>
      </p:sp>
      <p:pic>
        <p:nvPicPr>
          <p:cNvPr id="21508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4090988"/>
            <a:ext cx="5222875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1844675"/>
            <a:ext cx="5440363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3724275" y="5465763"/>
            <a:ext cx="5054600" cy="271462"/>
          </a:xfrm>
          <a:prstGeom prst="rect">
            <a:avLst/>
          </a:prstGeom>
          <a:noFill/>
          <a:ln w="76200">
            <a:solidFill>
              <a:srgbClr val="7E0D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511" name="内容占位符 2"/>
          <p:cNvSpPr txBox="1">
            <a:spLocks/>
          </p:cNvSpPr>
          <p:nvPr/>
        </p:nvSpPr>
        <p:spPr bwMode="auto">
          <a:xfrm>
            <a:off x="477838" y="4408488"/>
            <a:ext cx="300672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685800" indent="-22860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吴恩达团队在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Nature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旗下顶级医学期刊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《Nature Medicine》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中的论文，把我们的方法作为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State-of-the-art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的方法进行了对比，在整体上达到了与我们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年论文同样的效果 </a:t>
            </a:r>
          </a:p>
        </p:txBody>
      </p:sp>
      <p:sp>
        <p:nvSpPr>
          <p:cNvPr id="9" name="矩形 8"/>
          <p:cNvSpPr/>
          <p:nvPr/>
        </p:nvSpPr>
        <p:spPr>
          <a:xfrm>
            <a:off x="593725" y="1787525"/>
            <a:ext cx="1612900" cy="573088"/>
          </a:xfrm>
          <a:prstGeom prst="rect">
            <a:avLst/>
          </a:prstGeom>
          <a:noFill/>
          <a:ln w="76200">
            <a:solidFill>
              <a:srgbClr val="7E0D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95550" y="3576638"/>
            <a:ext cx="990600" cy="290512"/>
          </a:xfrm>
          <a:prstGeom prst="rect">
            <a:avLst/>
          </a:prstGeom>
          <a:noFill/>
          <a:ln w="76200">
            <a:solidFill>
              <a:srgbClr val="7E0D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514" name="矩形 10"/>
          <p:cNvSpPr>
            <a:spLocks noChangeArrowheads="1"/>
          </p:cNvSpPr>
          <p:nvPr/>
        </p:nvSpPr>
        <p:spPr bwMode="auto">
          <a:xfrm>
            <a:off x="2495550" y="1920875"/>
            <a:ext cx="1776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>
                <a:solidFill>
                  <a:srgbClr val="7E0D0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SCI-IF: 32.621</a:t>
            </a:r>
            <a:endParaRPr lang="zh-CN" altLang="en-US" sz="1600" b="1">
              <a:solidFill>
                <a:srgbClr val="7E0D0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15" name="矩形 11"/>
          <p:cNvSpPr>
            <a:spLocks noChangeArrowheads="1"/>
          </p:cNvSpPr>
          <p:nvPr/>
        </p:nvSpPr>
        <p:spPr bwMode="auto">
          <a:xfrm>
            <a:off x="755577" y="1009438"/>
            <a:ext cx="8263011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 err="1">
                <a:solidFill>
                  <a:srgbClr val="0000FF"/>
                </a:solidFill>
                <a:latin typeface="Helvetica" panose="020B0604020202020204" pitchFamily="34" charset="0"/>
              </a:rPr>
              <a:t>Shenda</a:t>
            </a:r>
            <a:r>
              <a:rPr lang="en-US" altLang="zh-CN" sz="1400" dirty="0">
                <a:solidFill>
                  <a:srgbClr val="0000FF"/>
                </a:solidFill>
                <a:latin typeface="Helvetica" panose="020B0604020202020204" pitchFamily="34" charset="0"/>
              </a:rPr>
              <a:t> Hong, Meng Wu, </a:t>
            </a:r>
            <a:r>
              <a:rPr lang="en-US" altLang="zh-CN" sz="1400" dirty="0" err="1">
                <a:solidFill>
                  <a:srgbClr val="0000FF"/>
                </a:solidFill>
                <a:latin typeface="Helvetica" panose="020B0604020202020204" pitchFamily="34" charset="0"/>
              </a:rPr>
              <a:t>Yuxi</a:t>
            </a:r>
            <a:r>
              <a:rPr lang="en-US" altLang="zh-CN" sz="1400" dirty="0">
                <a:solidFill>
                  <a:srgbClr val="0000FF"/>
                </a:solidFill>
                <a:latin typeface="Helvetica" panose="020B0604020202020204" pitchFamily="34" charset="0"/>
              </a:rPr>
              <a:t> Zhou, </a:t>
            </a:r>
            <a:r>
              <a:rPr lang="en-US" altLang="zh-CN" sz="1400" dirty="0" err="1">
                <a:solidFill>
                  <a:srgbClr val="0000FF"/>
                </a:solidFill>
                <a:latin typeface="Helvetica" panose="020B0604020202020204" pitchFamily="34" charset="0"/>
              </a:rPr>
              <a:t>Qingyun</a:t>
            </a:r>
            <a:r>
              <a:rPr lang="en-US" altLang="zh-CN" sz="1400" dirty="0">
                <a:solidFill>
                  <a:srgbClr val="0000FF"/>
                </a:solidFill>
                <a:latin typeface="Helvetica" panose="020B0604020202020204" pitchFamily="34" charset="0"/>
              </a:rPr>
              <a:t> Wang, </a:t>
            </a:r>
            <a:r>
              <a:rPr lang="en-US" altLang="zh-CN" sz="1400" dirty="0" err="1">
                <a:solidFill>
                  <a:srgbClr val="0000FF"/>
                </a:solidFill>
                <a:latin typeface="Helvetica" panose="020B0604020202020204" pitchFamily="34" charset="0"/>
              </a:rPr>
              <a:t>Junyuan</a:t>
            </a:r>
            <a:r>
              <a:rPr lang="en-US" altLang="zh-CN" sz="1400" dirty="0">
                <a:solidFill>
                  <a:srgbClr val="0000FF"/>
                </a:solidFill>
                <a:latin typeface="Helvetica" panose="020B0604020202020204" pitchFamily="34" charset="0"/>
              </a:rPr>
              <a:t> Shang, Hongyan Li and Junqing Xie. ENCASE: an </a:t>
            </a:r>
            <a:r>
              <a:rPr lang="en-US" altLang="zh-CN" sz="1400" dirty="0" err="1">
                <a:solidFill>
                  <a:srgbClr val="0000FF"/>
                </a:solidFill>
                <a:latin typeface="Helvetica" panose="020B0604020202020204" pitchFamily="34" charset="0"/>
              </a:rPr>
              <a:t>ENsemble</a:t>
            </a:r>
            <a:r>
              <a:rPr lang="en-US" altLang="zh-CN" sz="1400" dirty="0">
                <a:solidFill>
                  <a:srgbClr val="0000FF"/>
                </a:solidFill>
                <a:latin typeface="Helvetica" panose="020B0604020202020204" pitchFamily="34" charset="0"/>
              </a:rPr>
              <a:t> </a:t>
            </a:r>
            <a:r>
              <a:rPr lang="en-US" altLang="zh-CN" sz="1400" dirty="0" err="1">
                <a:solidFill>
                  <a:srgbClr val="0000FF"/>
                </a:solidFill>
                <a:latin typeface="Helvetica" panose="020B0604020202020204" pitchFamily="34" charset="0"/>
              </a:rPr>
              <a:t>ClASsifiEr</a:t>
            </a:r>
            <a:r>
              <a:rPr lang="en-US" altLang="zh-CN" sz="1400" dirty="0">
                <a:solidFill>
                  <a:srgbClr val="0000FF"/>
                </a:solidFill>
                <a:latin typeface="Helvetica" panose="020B0604020202020204" pitchFamily="34" charset="0"/>
              </a:rPr>
              <a:t> for ECG Classification Using Expert Features and Deep Neural Networks. IEEE Computing in Cardiology, </a:t>
            </a:r>
            <a:r>
              <a:rPr lang="en-US" altLang="zh-CN" sz="1400" dirty="0" smtClean="0">
                <a:solidFill>
                  <a:srgbClr val="0000FF"/>
                </a:solidFill>
                <a:latin typeface="Helvetica" panose="020B0604020202020204" pitchFamily="34" charset="0"/>
              </a:rPr>
              <a:t>2017</a:t>
            </a:r>
            <a:endParaRPr lang="zh-CN" altLang="zh-CN" sz="1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041400" y="6011863"/>
            <a:ext cx="7704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京东方科技集团股份有限公司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：“心电</a:t>
            </a:r>
            <a:r>
              <a:rPr lang="en-US" altLang="zh-CN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0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算法技术合作项目”</a:t>
            </a:r>
            <a:endParaRPr lang="en-US" altLang="zh-CN" sz="200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802313" y="6381750"/>
            <a:ext cx="2895600" cy="476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87F7B-197B-D141-866A-8A8959FA45CC}" type="slidenum">
              <a:rPr kumimoji="0" lang="zh-CN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24990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927" y="0"/>
            <a:ext cx="3540059" cy="2592288"/>
          </a:xfrm>
        </p:spPr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200" dirty="0"/>
              <a:t>IOP Publishing’s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China </a:t>
            </a:r>
            <a:r>
              <a:rPr lang="en-US" altLang="zh-CN" sz="3200" dirty="0"/>
              <a:t>2021 Top Cited Paper </a:t>
            </a:r>
            <a:r>
              <a:rPr lang="en-US" altLang="zh-CN" sz="3200" dirty="0" smtClean="0"/>
              <a:t>Award</a:t>
            </a:r>
            <a:br>
              <a:rPr lang="en-US" altLang="zh-CN" sz="3200" dirty="0" smtClean="0"/>
            </a:b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01" y="1988840"/>
            <a:ext cx="3927485" cy="46805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Institute of Physics</a:t>
            </a:r>
            <a:r>
              <a:rPr lang="zh-CN" altLang="zh-CN" sz="2800" dirty="0"/>
              <a:t>（</a:t>
            </a:r>
            <a:r>
              <a:rPr lang="en-US" altLang="zh-CN" sz="2800" dirty="0"/>
              <a:t>IOP</a:t>
            </a:r>
            <a:r>
              <a:rPr lang="zh-CN" altLang="zh-CN" sz="2800" dirty="0"/>
              <a:t>）</a:t>
            </a:r>
            <a:r>
              <a:rPr lang="en-US" altLang="zh-CN" sz="2800" dirty="0"/>
              <a:t>Publishing</a:t>
            </a:r>
            <a:r>
              <a:rPr lang="zh-CN" altLang="zh-CN" sz="2800" dirty="0"/>
              <a:t>共有</a:t>
            </a:r>
            <a:r>
              <a:rPr lang="en-US" altLang="zh-CN" sz="2800" dirty="0"/>
              <a:t>101</a:t>
            </a:r>
            <a:r>
              <a:rPr lang="zh-CN" altLang="zh-CN" sz="2800" dirty="0"/>
              <a:t>个期刊，分</a:t>
            </a:r>
            <a:r>
              <a:rPr lang="en-US" altLang="zh-CN" sz="2800" dirty="0"/>
              <a:t>6</a:t>
            </a:r>
            <a:r>
              <a:rPr lang="zh-CN" altLang="zh-CN" sz="2800" dirty="0"/>
              <a:t>个学科方</a:t>
            </a:r>
            <a:r>
              <a:rPr lang="zh-CN" altLang="zh-CN" sz="2800" dirty="0" smtClean="0"/>
              <a:t>向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zh-CN" sz="2800" dirty="0" smtClean="0"/>
              <a:t>在</a:t>
            </a:r>
            <a:r>
              <a:rPr lang="zh-CN" altLang="zh-CN" sz="2800" dirty="0"/>
              <a:t>生物科学方向</a:t>
            </a:r>
            <a:r>
              <a:rPr lang="en-US" altLang="zh-CN" sz="2800" dirty="0"/>
              <a:t>2021</a:t>
            </a:r>
            <a:r>
              <a:rPr lang="zh-CN" altLang="zh-CN" sz="2800" dirty="0"/>
              <a:t>年评出了</a:t>
            </a:r>
            <a:r>
              <a:rPr lang="en-US" altLang="zh-CN" sz="2800" dirty="0"/>
              <a:t>26</a:t>
            </a:r>
            <a:r>
              <a:rPr lang="zh-CN" altLang="zh-CN" sz="2800" dirty="0"/>
              <a:t>篇文章</a:t>
            </a:r>
            <a:endParaRPr lang="zh-CN" alt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37" y="0"/>
            <a:ext cx="4848365" cy="68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9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338380D-E9DF-44D3-AF51-AFEDCB58822B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20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b="1" smtClean="0"/>
              <a:t>数据库系统概念知识体系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1762125" y="1606550"/>
            <a:ext cx="6169025" cy="1431925"/>
          </a:xfrm>
          <a:prstGeom prst="rect">
            <a:avLst/>
          </a:prstGeom>
          <a:noFill/>
          <a:ln w="2857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Helvetica" panose="020B0604020202020204" pitchFamily="34" charset="0"/>
              </a:rPr>
              <a:t>关系模型</a:t>
            </a:r>
            <a:r>
              <a:rPr kumimoji="0" lang="en-US" altLang="zh-CN" sz="2400" b="1" dirty="0">
                <a:latin typeface="Helvetica" panose="020B0604020202020204" pitchFamily="34" charset="0"/>
              </a:rPr>
              <a:t>(2)</a:t>
            </a:r>
            <a:r>
              <a:rPr kumimoji="0" lang="zh-CN" altLang="en-US" sz="2400" b="1" dirty="0">
                <a:latin typeface="Helvetica" panose="020B0604020202020204" pitchFamily="34" charset="0"/>
              </a:rPr>
              <a:t>、</a:t>
            </a:r>
            <a:r>
              <a:rPr kumimoji="0" lang="en-US" altLang="zh-CN" sz="2400" b="1" dirty="0">
                <a:latin typeface="Helvetica" panose="020B0604020202020204" pitchFamily="34" charset="0"/>
              </a:rPr>
              <a:t>SQL</a:t>
            </a:r>
            <a:r>
              <a:rPr kumimoji="0" lang="zh-CN" altLang="en-US" sz="2400" b="1" dirty="0">
                <a:latin typeface="Helvetica" panose="020B0604020202020204" pitchFamily="34" charset="0"/>
              </a:rPr>
              <a:t>语言</a:t>
            </a:r>
            <a:r>
              <a:rPr kumimoji="0" lang="en-US" altLang="zh-CN" sz="2400" b="1" dirty="0">
                <a:latin typeface="Helvetica" panose="020B0604020202020204" pitchFamily="34" charset="0"/>
              </a:rPr>
              <a:t>(3)</a:t>
            </a:r>
            <a:r>
              <a:rPr kumimoji="0" lang="zh-CN" altLang="en-US" sz="2400" b="1" dirty="0">
                <a:latin typeface="Helvetica" panose="020B0604020202020204" pitchFamily="34" charset="0"/>
              </a:rPr>
              <a:t>、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Helvetica" panose="020B0604020202020204" pitchFamily="34" charset="0"/>
              </a:rPr>
              <a:t>关系数据库模式设计</a:t>
            </a:r>
            <a:r>
              <a:rPr kumimoji="0" lang="en-US" altLang="zh-CN" sz="2400" b="1" dirty="0" smtClean="0">
                <a:latin typeface="Helvetica" panose="020B0604020202020204" pitchFamily="34" charset="0"/>
              </a:rPr>
              <a:t>(6)</a:t>
            </a:r>
            <a:r>
              <a:rPr kumimoji="0" lang="zh-CN" altLang="en-US" sz="2400" b="1" dirty="0" smtClean="0">
                <a:latin typeface="Helvetica" panose="020B0604020202020204" pitchFamily="34" charset="0"/>
              </a:rPr>
              <a:t>、</a:t>
            </a:r>
            <a:endParaRPr kumimoji="0" lang="en-US" altLang="zh-CN" sz="2400" b="1" dirty="0">
              <a:latin typeface="Helvetica" panose="020B0604020202020204" pitchFamily="34" charset="0"/>
            </a:endParaRP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Tahoma" panose="020B0604030504040204" pitchFamily="34" charset="0"/>
              </a:rPr>
              <a:t>事务管理</a:t>
            </a:r>
            <a:r>
              <a:rPr kumimoji="0" lang="en-US" altLang="zh-CN" sz="2400" b="1" dirty="0">
                <a:latin typeface="Tahoma" panose="020B0604030504040204" pitchFamily="34" charset="0"/>
              </a:rPr>
              <a:t>(</a:t>
            </a:r>
            <a:r>
              <a:rPr kumimoji="0" lang="zh-CN" altLang="en-US" sz="2400" b="1" dirty="0">
                <a:latin typeface="Tahoma" panose="020B0604030504040204" pitchFamily="34" charset="0"/>
              </a:rPr>
              <a:t>并发控制、恢复</a:t>
            </a:r>
            <a:r>
              <a:rPr kumimoji="0" lang="en-US" altLang="zh-CN" sz="2400" b="1" dirty="0">
                <a:latin typeface="Tahoma" panose="020B0604030504040204" pitchFamily="34" charset="0"/>
              </a:rPr>
              <a:t>)(13,14,15</a:t>
            </a:r>
            <a:r>
              <a:rPr kumimoji="0" lang="en-US" altLang="zh-CN" sz="2400" b="1" dirty="0" smtClean="0">
                <a:latin typeface="Tahoma" panose="020B0604030504040204" pitchFamily="34" charset="0"/>
              </a:rPr>
              <a:t>)</a:t>
            </a:r>
            <a:endParaRPr kumimoji="0" lang="zh-CN" altLang="en-US" sz="2400" b="1" dirty="0">
              <a:latin typeface="Tahoma" panose="020B0604030504040204" pitchFamily="34" charset="0"/>
            </a:endParaRPr>
          </a:p>
        </p:txBody>
      </p:sp>
      <p:sp>
        <p:nvSpPr>
          <p:cNvPr id="8197" name="Rectangle 4"/>
          <p:cNvSpPr>
            <a:spLocks noChangeArrowheads="1"/>
          </p:cNvSpPr>
          <p:nvPr/>
        </p:nvSpPr>
        <p:spPr bwMode="auto">
          <a:xfrm>
            <a:off x="1763713" y="3038475"/>
            <a:ext cx="6169025" cy="1223963"/>
          </a:xfrm>
          <a:prstGeom prst="rect">
            <a:avLst/>
          </a:prstGeom>
          <a:noFill/>
          <a:ln w="2857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 dirty="0">
                <a:latin typeface="Helvetica" panose="020B0604020202020204" pitchFamily="34" charset="0"/>
              </a:rPr>
              <a:t>ER</a:t>
            </a:r>
            <a:r>
              <a:rPr kumimoji="0" lang="zh-CN" altLang="en-US" sz="2400" b="1" dirty="0">
                <a:latin typeface="Helvetica" panose="020B0604020202020204" pitchFamily="34" charset="0"/>
              </a:rPr>
              <a:t>概念模型</a:t>
            </a:r>
            <a:r>
              <a:rPr kumimoji="0" lang="en-US" altLang="zh-CN" sz="2400" b="1" dirty="0" smtClean="0">
                <a:latin typeface="Helvetica" panose="020B0604020202020204" pitchFamily="34" charset="0"/>
              </a:rPr>
              <a:t>(5)</a:t>
            </a:r>
            <a:r>
              <a:rPr kumimoji="0" lang="zh-CN" altLang="en-US" sz="2400" b="1" dirty="0">
                <a:latin typeface="Helvetica" panose="020B0604020202020204" pitchFamily="34" charset="0"/>
              </a:rPr>
              <a:t>、完整性和安全性</a:t>
            </a:r>
            <a:r>
              <a:rPr kumimoji="0" lang="en-US" altLang="zh-CN" sz="2400" b="1" dirty="0">
                <a:latin typeface="Helvetica" panose="020B0604020202020204" pitchFamily="34" charset="0"/>
              </a:rPr>
              <a:t>(4) </a:t>
            </a:r>
            <a:r>
              <a:rPr kumimoji="0" lang="zh-CN" altLang="en-US" sz="1800" b="1" dirty="0">
                <a:latin typeface="Helvetica" panose="020B0604020202020204" pitchFamily="34" charset="0"/>
              </a:rPr>
              <a:t>、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 dirty="0" smtClean="0">
                <a:latin typeface="Tahoma" panose="020B0604030504040204" pitchFamily="34" charset="0"/>
              </a:rPr>
              <a:t>大数据分析</a:t>
            </a:r>
            <a:r>
              <a:rPr kumimoji="0" lang="en-US" altLang="zh-CN" sz="2400" b="1" dirty="0" smtClean="0">
                <a:latin typeface="Tahoma" panose="020B0604030504040204" pitchFamily="34" charset="0"/>
              </a:rPr>
              <a:t>(8)</a:t>
            </a:r>
            <a:r>
              <a:rPr kumimoji="0" lang="zh-CN" altLang="en-US" sz="2400" b="1" dirty="0">
                <a:latin typeface="Tahoma" panose="020B0604030504040204" pitchFamily="34" charset="0"/>
              </a:rPr>
              <a:t>、</a:t>
            </a:r>
            <a:r>
              <a:rPr kumimoji="0" lang="zh-CN" altLang="en-US" sz="2400" b="1" dirty="0">
                <a:latin typeface="Helvetica" panose="020B0604020202020204" pitchFamily="34" charset="0"/>
              </a:rPr>
              <a:t>前言</a:t>
            </a:r>
            <a:r>
              <a:rPr kumimoji="0" lang="en-US" altLang="zh-CN" sz="2400" b="1" dirty="0">
                <a:latin typeface="Helvetica" panose="020B0604020202020204" pitchFamily="34" charset="0"/>
              </a:rPr>
              <a:t>(1)</a:t>
            </a:r>
          </a:p>
        </p:txBody>
      </p:sp>
      <p:sp>
        <p:nvSpPr>
          <p:cNvPr id="8198" name="Rectangle 5"/>
          <p:cNvSpPr>
            <a:spLocks noChangeArrowheads="1"/>
          </p:cNvSpPr>
          <p:nvPr/>
        </p:nvSpPr>
        <p:spPr bwMode="auto">
          <a:xfrm>
            <a:off x="1765300" y="4243388"/>
            <a:ext cx="6169025" cy="985837"/>
          </a:xfrm>
          <a:prstGeom prst="rect">
            <a:avLst/>
          </a:prstGeom>
          <a:noFill/>
          <a:ln w="2857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Helvetica" panose="020B0604020202020204" pitchFamily="34" charset="0"/>
              </a:rPr>
              <a:t>对象关系数据库</a:t>
            </a:r>
            <a:r>
              <a:rPr kumimoji="0" lang="en-US" altLang="zh-CN" sz="2400" b="1" dirty="0">
                <a:latin typeface="Helvetica" panose="020B0604020202020204" pitchFamily="34" charset="0"/>
              </a:rPr>
              <a:t>(7)</a:t>
            </a:r>
            <a:r>
              <a:rPr kumimoji="0" lang="zh-CN" altLang="en-US" sz="2400" b="1" dirty="0">
                <a:latin typeface="Helvetica" panose="020B0604020202020204" pitchFamily="34" charset="0"/>
              </a:rPr>
              <a:t>、查询处理</a:t>
            </a:r>
            <a:r>
              <a:rPr kumimoji="0" lang="en-US" altLang="zh-CN" sz="2400" b="1" dirty="0">
                <a:latin typeface="Helvetica" panose="020B0604020202020204" pitchFamily="34" charset="0"/>
              </a:rPr>
              <a:t>(11) </a:t>
            </a:r>
            <a:r>
              <a:rPr kumimoji="0" lang="zh-CN" altLang="en-US" sz="2400" b="1" dirty="0">
                <a:latin typeface="Helvetica" panose="020B0604020202020204" pitchFamily="34" charset="0"/>
              </a:rPr>
              <a:t>、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 dirty="0">
                <a:latin typeface="Helvetica" panose="020B0604020202020204" pitchFamily="34" charset="0"/>
              </a:rPr>
              <a:t>查询优化</a:t>
            </a:r>
            <a:r>
              <a:rPr kumimoji="0" lang="en-US" altLang="zh-CN" sz="2400" b="1" dirty="0">
                <a:latin typeface="Helvetica" panose="020B0604020202020204" pitchFamily="34" charset="0"/>
              </a:rPr>
              <a:t>(12) </a:t>
            </a:r>
            <a:r>
              <a:rPr kumimoji="0" lang="zh-CN" altLang="en-US" sz="2400" b="1" dirty="0">
                <a:latin typeface="Helvetica" panose="020B0604020202020204" pitchFamily="34" charset="0"/>
              </a:rPr>
              <a:t>、存储与索引</a:t>
            </a:r>
            <a:r>
              <a:rPr kumimoji="0" lang="en-US" altLang="zh-CN" sz="2400" b="1" dirty="0">
                <a:latin typeface="Helvetica" panose="020B0604020202020204" pitchFamily="34" charset="0"/>
              </a:rPr>
              <a:t>(9-10)</a:t>
            </a:r>
          </a:p>
        </p:txBody>
      </p:sp>
      <p:sp>
        <p:nvSpPr>
          <p:cNvPr id="8199" name="Rectangle 6"/>
          <p:cNvSpPr>
            <a:spLocks noChangeArrowheads="1"/>
          </p:cNvSpPr>
          <p:nvPr/>
        </p:nvSpPr>
        <p:spPr bwMode="auto">
          <a:xfrm>
            <a:off x="1763713" y="5229225"/>
            <a:ext cx="6169025" cy="985838"/>
          </a:xfrm>
          <a:prstGeom prst="rect">
            <a:avLst/>
          </a:prstGeom>
          <a:noFill/>
          <a:ln w="28575" algn="ctr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400" b="1">
                <a:latin typeface="Helvetica" panose="020B0604020202020204" pitchFamily="34" charset="0"/>
              </a:rPr>
              <a:t>QBE</a:t>
            </a:r>
            <a:r>
              <a:rPr kumimoji="0" lang="zh-CN" altLang="en-US" sz="2400" b="1">
                <a:latin typeface="Helvetica" panose="020B0604020202020204" pitchFamily="34" charset="0"/>
              </a:rPr>
              <a:t>、对象数据库等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b="1">
                <a:latin typeface="Helvetica" panose="020B0604020202020204" pitchFamily="34" charset="0"/>
              </a:rPr>
              <a:t>教材上的其它内容</a:t>
            </a:r>
          </a:p>
        </p:txBody>
      </p:sp>
      <p:sp>
        <p:nvSpPr>
          <p:cNvPr id="8200" name="Text Box 7"/>
          <p:cNvSpPr txBox="1">
            <a:spLocks noChangeArrowheads="1"/>
          </p:cNvSpPr>
          <p:nvPr/>
        </p:nvSpPr>
        <p:spPr bwMode="auto">
          <a:xfrm>
            <a:off x="539750" y="1844675"/>
            <a:ext cx="1335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Helvetica" panose="020B0604020202020204" pitchFamily="34" charset="0"/>
              </a:rPr>
              <a:t>重点掌握</a:t>
            </a:r>
          </a:p>
        </p:txBody>
      </p:sp>
      <p:sp>
        <p:nvSpPr>
          <p:cNvPr id="8201" name="Text Box 8"/>
          <p:cNvSpPr txBox="1">
            <a:spLocks noChangeArrowheads="1"/>
          </p:cNvSpPr>
          <p:nvPr/>
        </p:nvSpPr>
        <p:spPr bwMode="auto">
          <a:xfrm>
            <a:off x="539750" y="3213100"/>
            <a:ext cx="1335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Helvetica" panose="020B0604020202020204" pitchFamily="34" charset="0"/>
              </a:rPr>
              <a:t>掌握</a:t>
            </a:r>
          </a:p>
        </p:txBody>
      </p:sp>
      <p:sp>
        <p:nvSpPr>
          <p:cNvPr id="8202" name="Text Box 9"/>
          <p:cNvSpPr txBox="1">
            <a:spLocks noChangeArrowheads="1"/>
          </p:cNvSpPr>
          <p:nvPr/>
        </p:nvSpPr>
        <p:spPr bwMode="auto">
          <a:xfrm>
            <a:off x="539750" y="4292600"/>
            <a:ext cx="1335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Helvetica" panose="020B0604020202020204" pitchFamily="34" charset="0"/>
              </a:rPr>
              <a:t>理解</a:t>
            </a:r>
          </a:p>
        </p:txBody>
      </p:sp>
      <p:sp>
        <p:nvSpPr>
          <p:cNvPr id="8203" name="Text Box 10"/>
          <p:cNvSpPr txBox="1">
            <a:spLocks noChangeArrowheads="1"/>
          </p:cNvSpPr>
          <p:nvPr/>
        </p:nvSpPr>
        <p:spPr bwMode="auto">
          <a:xfrm>
            <a:off x="539750" y="5445125"/>
            <a:ext cx="1335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1800" b="1">
                <a:latin typeface="Helvetica" panose="020B0604020202020204" pitchFamily="34" charset="0"/>
              </a:rPr>
              <a:t>了解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4F879-D957-ED42-AA58-672D2981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12" y="268357"/>
            <a:ext cx="7886700" cy="1015782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b="1" dirty="0" smtClean="0"/>
              <a:t>COVID-19 Mortality</a:t>
            </a:r>
            <a:br>
              <a:rPr kumimoji="1" lang="en-US" altLang="zh-CN" sz="3200" b="1" dirty="0" smtClean="0"/>
            </a:br>
            <a:r>
              <a:rPr kumimoji="1" lang="en-US" altLang="zh-CN" sz="3200" b="1" dirty="0" smtClean="0"/>
              <a:t> Prediction Results</a:t>
            </a:r>
            <a:endParaRPr kumimoji="1" lang="zh-CN" altLang="en-US" sz="32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7EF0C-7B80-3849-B18F-E74A36F8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512" y="1459512"/>
            <a:ext cx="7486234" cy="4351338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Higher</a:t>
            </a:r>
            <a:r>
              <a:rPr lang="zh-CN" altLang="en-US" sz="1400" dirty="0"/>
              <a:t> </a:t>
            </a:r>
            <a:r>
              <a:rPr lang="en-US" altLang="zh-CN" sz="1400" dirty="0"/>
              <a:t>than</a:t>
            </a:r>
            <a:r>
              <a:rPr lang="zh-CN" altLang="en-US" sz="1400" dirty="0"/>
              <a:t> </a:t>
            </a:r>
            <a:r>
              <a:rPr lang="en-US" altLang="zh-CN" sz="1400" dirty="0"/>
              <a:t>all </a:t>
            </a:r>
            <a:r>
              <a:rPr lang="en-US" altLang="zh-CN" sz="1400" dirty="0" smtClean="0"/>
              <a:t>baselines</a:t>
            </a:r>
            <a:endParaRPr lang="en-US" altLang="zh-CN" sz="1400" dirty="0"/>
          </a:p>
          <a:p>
            <a:endParaRPr lang="en-US" altLang="zh-CN" sz="1400" dirty="0"/>
          </a:p>
          <a:p>
            <a:endParaRPr kumimoji="1" lang="zh-CN" altLang="en-US" sz="1400" dirty="0"/>
          </a:p>
        </p:txBody>
      </p:sp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A4CB846C-0E4B-3F48-8482-C0CA6BAE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91" y="3635181"/>
            <a:ext cx="4353339" cy="3222819"/>
          </a:xfrm>
          <a:prstGeom prst="rect">
            <a:avLst/>
          </a:prstGeom>
        </p:spPr>
      </p:pic>
      <p:pic>
        <p:nvPicPr>
          <p:cNvPr id="13" name="图片 12" descr="表格&#10;&#10;描述已自动生成">
            <a:extLst>
              <a:ext uri="{FF2B5EF4-FFF2-40B4-BE49-F238E27FC236}">
                <a16:creationId xmlns:a16="http://schemas.microsoft.com/office/drawing/2014/main" id="{C1B1A06F-163F-6849-BDE9-FC0269855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7" y="1812644"/>
            <a:ext cx="4465127" cy="1764000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4DF7C3F0-D793-694C-B01C-4AC7BFFDEDA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41" y="268356"/>
            <a:ext cx="4353339" cy="6321287"/>
          </a:xfrm>
          <a:prstGeom prst="rect">
            <a:avLst/>
          </a:prstGeom>
        </p:spPr>
      </p:pic>
      <p:sp>
        <p:nvSpPr>
          <p:cNvPr id="7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802313" y="6381750"/>
            <a:ext cx="2895600" cy="476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87F7B-197B-D141-866A-8A8959FA45CC}" type="slidenum">
              <a:rPr kumimoji="0" lang="zh-CN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615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4F879-D957-ED42-AA58-672D2981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86" y="459560"/>
            <a:ext cx="7886700" cy="704363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b="1" dirty="0"/>
              <a:t>COVID-19 </a:t>
            </a:r>
            <a:r>
              <a:rPr kumimoji="1" lang="en-US" altLang="zh-CN" sz="3200" b="1" dirty="0" smtClean="0"/>
              <a:t>Mortality </a:t>
            </a:r>
            <a:r>
              <a:rPr kumimoji="1" lang="en-US" altLang="zh-CN" sz="3200" b="1" dirty="0"/>
              <a:t>Prediction </a:t>
            </a:r>
            <a:r>
              <a:rPr kumimoji="1" lang="en-US" altLang="zh-CN" sz="3200" b="1" dirty="0" smtClean="0"/>
              <a:t>Results</a:t>
            </a:r>
            <a:r>
              <a:rPr lang="en-US" altLang="zh-CN" sz="3200" baseline="30000" dirty="0"/>
              <a:t>(</a:t>
            </a:r>
            <a:r>
              <a:rPr lang="zh-CN" altLang="en-US" sz="3200" baseline="30000" dirty="0"/>
              <a:t>续</a:t>
            </a:r>
            <a:r>
              <a:rPr lang="en-US" altLang="zh-CN" sz="3200" baseline="30000" dirty="0"/>
              <a:t>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7EF0C-7B80-3849-B18F-E74A36F8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535" y="1628800"/>
            <a:ext cx="7769802" cy="4351338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The accuracy of the outcome prediction results was more than 90% at 12 days early, 98%, 95% and 93% at 3, 6, and 9 days</a:t>
            </a:r>
            <a:r>
              <a:rPr lang="zh-CN" altLang="en-US" sz="1400" dirty="0"/>
              <a:t> </a:t>
            </a:r>
            <a:r>
              <a:rPr lang="en-US" altLang="zh-CN" sz="1400" dirty="0"/>
              <a:t>early. </a:t>
            </a:r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82FB66A3-CB1B-8346-B5A1-5D5C27C26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0888"/>
            <a:ext cx="4566941" cy="4033376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41B06B16-3987-034D-9130-A5FD7D28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48" y="3140968"/>
            <a:ext cx="4515552" cy="2178090"/>
          </a:xfrm>
          <a:prstGeom prst="rect">
            <a:avLst/>
          </a:prstGeom>
        </p:spPr>
      </p:pic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802313" y="6381750"/>
            <a:ext cx="2895600" cy="476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87F7B-197B-D141-866A-8A8959FA45CC}" type="slidenum">
              <a:rPr kumimoji="0" lang="zh-CN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851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4F879-D957-ED42-AA58-672D2981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25936"/>
            <a:ext cx="8424936" cy="714869"/>
          </a:xfrm>
        </p:spPr>
        <p:txBody>
          <a:bodyPr>
            <a:noAutofit/>
          </a:bodyPr>
          <a:lstStyle/>
          <a:p>
            <a:r>
              <a:rPr kumimoji="1" lang="en-US" altLang="zh-CN" sz="2800" dirty="0"/>
              <a:t>Founding </a:t>
            </a:r>
            <a:r>
              <a:rPr lang="en-US" altLang="zh-CN" sz="2800" dirty="0"/>
              <a:t>4 stages of COVID-19 progression with different patient statuses and mortality risks</a:t>
            </a:r>
            <a:r>
              <a:rPr lang="zh-CN" altLang="zh-CN" sz="2800" dirty="0"/>
              <a:t> </a:t>
            </a:r>
            <a:endParaRPr kumimoji="1"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7EF0C-7B80-3849-B18F-E74A36F8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908720"/>
            <a:ext cx="4404669" cy="4351338"/>
          </a:xfrm>
        </p:spPr>
        <p:txBody>
          <a:bodyPr>
            <a:normAutofit/>
          </a:bodyPr>
          <a:lstStyle/>
          <a:p>
            <a:r>
              <a:rPr lang="en-US" altLang="zh-CN" sz="1400" dirty="0" smtClean="0"/>
              <a:t>The </a:t>
            </a:r>
            <a:r>
              <a:rPr lang="en-US" altLang="zh-CN" sz="1400" dirty="0"/>
              <a:t>reference values of biomarkers for each </a:t>
            </a:r>
            <a:r>
              <a:rPr lang="en-US" altLang="zh-CN" sz="1400" dirty="0" smtClean="0"/>
              <a:t>stage</a:t>
            </a:r>
            <a:endParaRPr kumimoji="1" lang="zh-CN" altLang="en-US" sz="1400" dirty="0"/>
          </a:p>
        </p:txBody>
      </p:sp>
      <p:pic>
        <p:nvPicPr>
          <p:cNvPr id="8" name="图片 7" descr="图示, 工程绘图&#10;&#10;描述已自动生成">
            <a:extLst>
              <a:ext uri="{FF2B5EF4-FFF2-40B4-BE49-F238E27FC236}">
                <a16:creationId xmlns:a16="http://schemas.microsoft.com/office/drawing/2014/main" id="{0283449A-2943-B647-B8B4-E5ECCCE316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40805"/>
            <a:ext cx="4572000" cy="6017195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:a16="http://schemas.microsoft.com/office/drawing/2014/main" id="{A0965C4F-B1A8-3947-AC1E-2A796D88A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84784"/>
            <a:ext cx="4176584" cy="5285872"/>
          </a:xfrm>
          <a:prstGeom prst="rect">
            <a:avLst/>
          </a:prstGeom>
        </p:spPr>
      </p:pic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529420" y="6381750"/>
            <a:ext cx="2895600" cy="476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87F7B-197B-D141-866A-8A8959FA45CC}" type="slidenum">
              <a:rPr kumimoji="0" lang="zh-CN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3931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4F879-D957-ED42-AA58-672D2981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37" y="144239"/>
            <a:ext cx="7886700" cy="845481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dirty="0"/>
              <a:t>Founding </a:t>
            </a:r>
            <a:r>
              <a:rPr lang="en-US" altLang="zh-CN" sz="3200" dirty="0"/>
              <a:t>3 complications/</a:t>
            </a:r>
            <a:r>
              <a:rPr lang="en" altLang="zh-CN" sz="3200" dirty="0"/>
              <a:t>coexisting diseases of</a:t>
            </a:r>
            <a:r>
              <a:rPr lang="zh-CN" altLang="en-US" sz="3200" dirty="0"/>
              <a:t> </a:t>
            </a:r>
            <a:r>
              <a:rPr lang="en-US" altLang="zh-CN" sz="3200" dirty="0"/>
              <a:t>COVID-19</a:t>
            </a:r>
            <a:r>
              <a:rPr lang="zh-CN" altLang="en-US" sz="3200" dirty="0"/>
              <a:t> 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87EF0C-7B80-3849-B18F-E74A36F82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30" y="989720"/>
            <a:ext cx="8604315" cy="4351338"/>
          </a:xfrm>
        </p:spPr>
        <p:txBody>
          <a:bodyPr>
            <a:normAutofit/>
          </a:bodyPr>
          <a:lstStyle/>
          <a:p>
            <a:r>
              <a:rPr lang="en-US" altLang="zh-CN" sz="1400" dirty="0"/>
              <a:t>Ranking of 40 biomarkers related to disease. The top 10 biomarkers are: Lymph, LDH, </a:t>
            </a:r>
            <a:r>
              <a:rPr lang="en-US" altLang="zh-CN" sz="1400" dirty="0" err="1"/>
              <a:t>hs</a:t>
            </a:r>
            <a:r>
              <a:rPr lang="en-US" altLang="zh-CN" sz="1400" dirty="0"/>
              <a:t>-CRP, Indirect Bilirubin, Creatinine, INR, Serum Sodium, eGFR, Serum Chlorine and Albumin. </a:t>
            </a:r>
          </a:p>
          <a:p>
            <a:r>
              <a:rPr lang="en-US" altLang="zh-CN" sz="1400" dirty="0"/>
              <a:t>3 complications/</a:t>
            </a:r>
            <a:r>
              <a:rPr lang="en" altLang="zh-CN" sz="1400" dirty="0"/>
              <a:t>coexisting diseases of</a:t>
            </a:r>
            <a:r>
              <a:rPr lang="zh-CN" altLang="en-US" sz="1400" dirty="0"/>
              <a:t> </a:t>
            </a:r>
            <a:r>
              <a:rPr lang="en-US" altLang="zh-CN" sz="1400" dirty="0"/>
              <a:t>COVID-19</a:t>
            </a:r>
            <a:r>
              <a:rPr lang="zh-CN" altLang="en-US" sz="1400" dirty="0"/>
              <a:t> </a:t>
            </a:r>
            <a:r>
              <a:rPr lang="en-US" altLang="zh-CN" sz="1400" dirty="0"/>
              <a:t>:  myocardial injury, liver function injury and renal function injury . (by the distribution difference of  (</a:t>
            </a:r>
            <a:r>
              <a:rPr lang="en-US" altLang="zh-CN" sz="1400" dirty="0" err="1"/>
              <a:t>i</a:t>
            </a:r>
            <a:r>
              <a:rPr lang="en-US" altLang="zh-CN" sz="1400" dirty="0"/>
              <a:t>) LDH;  (ii) albumin and indirect bilirubin; (iii) serum sodium, serum chlorine and creatinine in different stages )</a:t>
            </a:r>
            <a:endParaRPr lang="zh-CN" altLang="en-US" sz="1400" dirty="0"/>
          </a:p>
        </p:txBody>
      </p:sp>
      <p:pic>
        <p:nvPicPr>
          <p:cNvPr id="6" name="图片 5" descr="图表&#10;&#10;描述已自动生成">
            <a:extLst>
              <a:ext uri="{FF2B5EF4-FFF2-40B4-BE49-F238E27FC236}">
                <a16:creationId xmlns:a16="http://schemas.microsoft.com/office/drawing/2014/main" id="{1A07AA98-D0DD-A042-B9E8-D0DB0A9E7A0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375" y="2348880"/>
            <a:ext cx="5138565" cy="4351338"/>
          </a:xfrm>
          <a:prstGeom prst="rect">
            <a:avLst/>
          </a:prstGeom>
        </p:spPr>
      </p:pic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FA994C8E-175F-A641-81FE-D4AE203B7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0999"/>
            <a:ext cx="4003784" cy="4207099"/>
          </a:xfrm>
          <a:prstGeom prst="rect">
            <a:avLst/>
          </a:prstGeom>
        </p:spPr>
      </p:pic>
      <p:sp>
        <p:nvSpPr>
          <p:cNvPr id="8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5802313" y="6381750"/>
            <a:ext cx="2895600" cy="476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487F7B-197B-D141-866A-8A8959FA45CC}" type="slidenum">
              <a:rPr kumimoji="0" lang="zh-CN" altLang="en-US" sz="140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2812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9592" y="177824"/>
            <a:ext cx="7313612" cy="1143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ea typeface="宋体" panose="02010600030101010101" pitchFamily="2" charset="-122"/>
              </a:rPr>
              <a:t>航空航天领域</a:t>
            </a:r>
          </a:p>
        </p:txBody>
      </p:sp>
      <p:sp>
        <p:nvSpPr>
          <p:cNvPr id="24579" name="幻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8E75D7E-F025-48FD-AAF2-FD15EED7A6EA}" type="slidenum">
              <a:rPr lang="zh-CN" altLang="en-US" sz="1600">
                <a:solidFill>
                  <a:srgbClr val="0000FF"/>
                </a:solidFill>
                <a:latin typeface="Helvetica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zh-CN" altLang="en-US" sz="1600">
              <a:solidFill>
                <a:srgbClr val="0000FF"/>
              </a:solidFill>
              <a:latin typeface="Helvetica" panose="020B0604020202020204" pitchFamily="34" charset="0"/>
            </a:endParaRPr>
          </a:p>
        </p:txBody>
      </p:sp>
      <p:pic>
        <p:nvPicPr>
          <p:cNvPr id="24580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600" y="4311675"/>
            <a:ext cx="259080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62" y="4119587"/>
            <a:ext cx="1743075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037" y="5292750"/>
            <a:ext cx="211772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0"/>
          <a:stretch>
            <a:fillRect/>
          </a:stretch>
        </p:blipFill>
        <p:spPr bwMode="auto">
          <a:xfrm>
            <a:off x="638300" y="4173562"/>
            <a:ext cx="1247775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图片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0" y="5353075"/>
            <a:ext cx="1095375" cy="97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图片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7"/>
          <a:stretch>
            <a:fillRect/>
          </a:stretch>
        </p:blipFill>
        <p:spPr bwMode="auto">
          <a:xfrm>
            <a:off x="2148012" y="4222775"/>
            <a:ext cx="1122363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6" name="图片 11" descr="D:\data\飞行器\网格\New folder\网格1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00" y="5353075"/>
            <a:ext cx="1120775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7" name="内容占位符 2"/>
          <p:cNvSpPr>
            <a:spLocks noGrp="1"/>
          </p:cNvSpPr>
          <p:nvPr>
            <p:ph idx="1"/>
          </p:nvPr>
        </p:nvSpPr>
        <p:spPr>
          <a:xfrm>
            <a:off x="179512" y="1628800"/>
            <a:ext cx="4537075" cy="2255837"/>
          </a:xfrm>
        </p:spPr>
        <p:txBody>
          <a:bodyPr/>
          <a:lstStyle/>
          <a:p>
            <a:pPr marL="285750" lvl="1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中国航天科技集团有限公司第一研究院：</a:t>
            </a:r>
            <a:r>
              <a:rPr lang="zh-CN" altLang="zh-CN" sz="20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飞行器试验数据挖掘技术研究</a:t>
            </a:r>
            <a:endParaRPr lang="en-US" altLang="zh-CN" sz="20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基于海量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多模态</a:t>
            </a:r>
            <a:r>
              <a:rPr lang="zh-CN" altLang="zh-CN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飞行器试验数据的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气动规律分析、气动不确定度分析等</a:t>
            </a:r>
            <a:endParaRPr lang="en-US" altLang="zh-CN" sz="1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2" indent="-28575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为飞行环境准确预示、飞行器试验研究等提供支持</a:t>
            </a:r>
          </a:p>
        </p:txBody>
      </p:sp>
      <p:sp>
        <p:nvSpPr>
          <p:cNvPr id="24588" name="内容占位符 2"/>
          <p:cNvSpPr txBox="1">
            <a:spLocks/>
          </p:cNvSpPr>
          <p:nvPr/>
        </p:nvSpPr>
        <p:spPr bwMode="auto">
          <a:xfrm>
            <a:off x="4721350" y="1719287"/>
            <a:ext cx="4325937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285750" indent="-28575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742950" indent="-285750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中航工业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飞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机强度研究所：</a:t>
            </a:r>
            <a:r>
              <a:rPr lang="zh-C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大数据分析应用研究之结构强度损伤检测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基于深度学习的航空飞行器材料强度损伤检测和应变曲线异常识别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eaLnBrk="1" hangingPunct="1">
              <a:lnSpc>
                <a:spcPct val="90000"/>
              </a:lnSpc>
              <a:spcBef>
                <a:spcPts val="1000"/>
              </a:spcBef>
              <a:buClrTx/>
              <a:buSzTx/>
              <a:buFont typeface="Wingdings" panose="05000000000000000000" pitchFamily="2" charset="2"/>
              <a:buChar char="Ø"/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应用于</a:t>
            </a:r>
            <a:r>
              <a:rPr lang="zh-CN" altLang="zh-CN" sz="1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中国水陆两栖飞机</a:t>
            </a:r>
            <a:r>
              <a:rPr lang="zh-CN" alt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高载强度测试中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198681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188913"/>
            <a:ext cx="5724780" cy="936625"/>
          </a:xfrm>
        </p:spPr>
        <p:txBody>
          <a:bodyPr/>
          <a:lstStyle/>
          <a:p>
            <a:r>
              <a:rPr kumimoji="1" lang="zh-CN" altLang="en-US" sz="4000" b="1" kern="1200" dirty="0" smtClean="0"/>
              <a:t>航天飞行器激</a:t>
            </a:r>
            <a:r>
              <a:rPr kumimoji="1" lang="zh-CN" altLang="en-US" sz="4000" b="1" kern="1200" dirty="0"/>
              <a:t>波检测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157" y="6394281"/>
            <a:ext cx="899120" cy="457200"/>
          </a:xfrm>
        </p:spPr>
        <p:txBody>
          <a:bodyPr/>
          <a:lstStyle/>
          <a:p>
            <a:fld id="{96F33912-83D0-4D54-8B4D-0DAE5A90E6ED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6" name="图片 23" descr="D:\data\飞行器\边缘\dataEdge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2587" y="3701125"/>
            <a:ext cx="2856068" cy="2144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22" descr="D:\data\飞行器\边缘\untitled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3707" y="1102799"/>
            <a:ext cx="2888574" cy="21690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矩形 2"/>
          <p:cNvSpPr/>
          <p:nvPr/>
        </p:nvSpPr>
        <p:spPr>
          <a:xfrm>
            <a:off x="3927922" y="3207377"/>
            <a:ext cx="2319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纹影图激波位置边缘</a:t>
            </a:r>
          </a:p>
        </p:txBody>
      </p:sp>
      <p:sp>
        <p:nvSpPr>
          <p:cNvPr id="9" name="矩形 3"/>
          <p:cNvSpPr/>
          <p:nvPr/>
        </p:nvSpPr>
        <p:spPr>
          <a:xfrm>
            <a:off x="3931920" y="5820789"/>
            <a:ext cx="2315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计算数据激波位置边缘</a:t>
            </a:r>
          </a:p>
        </p:txBody>
      </p:sp>
      <p:sp>
        <p:nvSpPr>
          <p:cNvPr id="10" name="右箭头 17"/>
          <p:cNvSpPr/>
          <p:nvPr/>
        </p:nvSpPr>
        <p:spPr>
          <a:xfrm>
            <a:off x="2877963" y="1897709"/>
            <a:ext cx="648433" cy="5374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2" name="矩形 20"/>
          <p:cNvSpPr/>
          <p:nvPr/>
        </p:nvSpPr>
        <p:spPr>
          <a:xfrm>
            <a:off x="1107233" y="3154923"/>
            <a:ext cx="11541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纹影图</a:t>
            </a:r>
          </a:p>
        </p:txBody>
      </p:sp>
      <p:sp>
        <p:nvSpPr>
          <p:cNvPr id="13" name="矩形 21"/>
          <p:cNvSpPr/>
          <p:nvPr/>
        </p:nvSpPr>
        <p:spPr>
          <a:xfrm>
            <a:off x="1107233" y="5845321"/>
            <a:ext cx="12407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0" dirty="0">
                <a:latin typeface="黑体" panose="02010609060101010101" pitchFamily="49" charset="-122"/>
                <a:ea typeface="黑体" panose="02010609060101010101" pitchFamily="49" charset="-122"/>
              </a:rPr>
              <a:t>计算数据</a:t>
            </a:r>
          </a:p>
        </p:txBody>
      </p:sp>
      <p:sp>
        <p:nvSpPr>
          <p:cNvPr id="14" name="矩形 15"/>
          <p:cNvSpPr/>
          <p:nvPr/>
        </p:nvSpPr>
        <p:spPr>
          <a:xfrm>
            <a:off x="395461" y="1185456"/>
            <a:ext cx="2409317" cy="1875267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sz="900" dirty="0"/>
          </a:p>
        </p:txBody>
      </p:sp>
      <p:sp>
        <p:nvSpPr>
          <p:cNvPr id="15" name="矩形 18"/>
          <p:cNvSpPr/>
          <p:nvPr/>
        </p:nvSpPr>
        <p:spPr>
          <a:xfrm>
            <a:off x="375648" y="3877936"/>
            <a:ext cx="2409317" cy="187318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 sz="900" dirty="0"/>
          </a:p>
        </p:txBody>
      </p:sp>
      <p:sp>
        <p:nvSpPr>
          <p:cNvPr id="16" name="圆角矩形 12"/>
          <p:cNvSpPr/>
          <p:nvPr/>
        </p:nvSpPr>
        <p:spPr>
          <a:xfrm>
            <a:off x="5703760" y="3566018"/>
            <a:ext cx="1943421" cy="6197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dirty="0">
                <a:solidFill>
                  <a:srgbClr val="C00000"/>
                </a:solidFill>
              </a:rPr>
              <a:t>蓝色为激波位置</a:t>
            </a:r>
            <a:r>
              <a:rPr lang="zh-CN" altLang="en-US" sz="1600" dirty="0" smtClean="0">
                <a:solidFill>
                  <a:srgbClr val="C00000"/>
                </a:solidFill>
              </a:rPr>
              <a:t>，红</a:t>
            </a:r>
            <a:r>
              <a:rPr lang="zh-CN" altLang="en-US" sz="1600" dirty="0">
                <a:solidFill>
                  <a:srgbClr val="C00000"/>
                </a:solidFill>
              </a:rPr>
              <a:t>色为机身位置</a:t>
            </a:r>
          </a:p>
        </p:txBody>
      </p:sp>
      <p:sp>
        <p:nvSpPr>
          <p:cNvPr id="17" name="矩形 10"/>
          <p:cNvSpPr/>
          <p:nvPr/>
        </p:nvSpPr>
        <p:spPr>
          <a:xfrm>
            <a:off x="6116894" y="4122141"/>
            <a:ext cx="28538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</a:rPr>
              <a:t>在对比分析图像处理和数据分析的结果后，发现两种同源数据的不同展示形式经过两种方法处理后，激波区域差异很小。这既体现了求解器的稳定性，也证明了我们图像处理和统计分析方法的准确性</a:t>
            </a:r>
            <a:endParaRPr lang="en-US" altLang="zh-CN" sz="18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6"/>
          <p:cNvSpPr/>
          <p:nvPr/>
        </p:nvSpPr>
        <p:spPr>
          <a:xfrm>
            <a:off x="6193093" y="38910"/>
            <a:ext cx="28538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0" dirty="0">
                <a:latin typeface="黑体" panose="02010609060101010101" pitchFamily="49" charset="-122"/>
                <a:ea typeface="黑体" panose="02010609060101010101" pitchFamily="49" charset="-122"/>
              </a:rPr>
              <a:t>激波是飞行器高速飞行时运动气体中的强压缩波，是物理量变化剧烈的分界线，具有非常重要的实际价值。然而CFD求解器计算的结果往往与实际的激波位置存在差异。首次采用大数据挖掘方法，提取出计算数据中的激波位置，与实际的拍摄图像中的激波位置进行比较，并分析二者差异</a:t>
            </a:r>
          </a:p>
        </p:txBody>
      </p:sp>
      <p:sp>
        <p:nvSpPr>
          <p:cNvPr id="19" name="右箭头 17"/>
          <p:cNvSpPr/>
          <p:nvPr/>
        </p:nvSpPr>
        <p:spPr>
          <a:xfrm>
            <a:off x="2877962" y="4533855"/>
            <a:ext cx="648433" cy="5374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</p:spTree>
    <p:extLst>
      <p:ext uri="{BB962C8B-B14F-4D97-AF65-F5344CB8AC3E}">
        <p14:creationId xmlns:p14="http://schemas.microsoft.com/office/powerpoint/2010/main" val="163019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航空飞</a:t>
            </a:r>
            <a:r>
              <a:rPr lang="zh-CN" altLang="en-US" b="1" dirty="0"/>
              <a:t>行器结构状态感知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73C90D-FE00-456F-AC4D-8E0B3D4940D8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D25E6901-7A3C-44B5-A2D4-1402FE06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762514"/>
            <a:ext cx="6216927" cy="1913249"/>
          </a:xfrm>
          <a:prstGeom prst="rect">
            <a:avLst/>
          </a:prstGeom>
        </p:spPr>
      </p:pic>
      <p:sp>
        <p:nvSpPr>
          <p:cNvPr id="6" name="矩形 16">
            <a:extLst>
              <a:ext uri="{FF2B5EF4-FFF2-40B4-BE49-F238E27FC236}">
                <a16:creationId xmlns:a16="http://schemas.microsoft.com/office/drawing/2014/main" id="{0183F6CE-1938-43E9-8E72-5FEED1AB7548}"/>
              </a:ext>
            </a:extLst>
          </p:cNvPr>
          <p:cNvSpPr/>
          <p:nvPr/>
        </p:nvSpPr>
        <p:spPr>
          <a:xfrm>
            <a:off x="1550569" y="3505245"/>
            <a:ext cx="1992372" cy="3924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100" b="1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飞行器传感器</a:t>
            </a:r>
          </a:p>
        </p:txBody>
      </p:sp>
      <p:sp>
        <p:nvSpPr>
          <p:cNvPr id="7" name="箭头: 右 17">
            <a:extLst>
              <a:ext uri="{FF2B5EF4-FFF2-40B4-BE49-F238E27FC236}">
                <a16:creationId xmlns:a16="http://schemas.microsoft.com/office/drawing/2014/main" id="{514D984E-CEBD-44DA-BE40-3DF4CFF6151F}"/>
              </a:ext>
            </a:extLst>
          </p:cNvPr>
          <p:cNvSpPr/>
          <p:nvPr/>
        </p:nvSpPr>
        <p:spPr>
          <a:xfrm>
            <a:off x="3455991" y="3635397"/>
            <a:ext cx="215306" cy="139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" name="矩形 18">
            <a:extLst>
              <a:ext uri="{FF2B5EF4-FFF2-40B4-BE49-F238E27FC236}">
                <a16:creationId xmlns:a16="http://schemas.microsoft.com/office/drawing/2014/main" id="{20C22B3E-75EC-4000-B2DF-F24E81FF06C1}"/>
              </a:ext>
            </a:extLst>
          </p:cNvPr>
          <p:cNvSpPr/>
          <p:nvPr/>
        </p:nvSpPr>
        <p:spPr>
          <a:xfrm>
            <a:off x="3563888" y="3518003"/>
            <a:ext cx="1985159" cy="3924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100" b="1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时间序列数据</a:t>
            </a:r>
          </a:p>
        </p:txBody>
      </p:sp>
      <p:sp>
        <p:nvSpPr>
          <p:cNvPr id="9" name="箭头: 右 19">
            <a:extLst>
              <a:ext uri="{FF2B5EF4-FFF2-40B4-BE49-F238E27FC236}">
                <a16:creationId xmlns:a16="http://schemas.microsoft.com/office/drawing/2014/main" id="{8F1C551B-6526-45D0-94BD-7DF6CDB7863C}"/>
              </a:ext>
            </a:extLst>
          </p:cNvPr>
          <p:cNvSpPr/>
          <p:nvPr/>
        </p:nvSpPr>
        <p:spPr>
          <a:xfrm>
            <a:off x="5456729" y="3654977"/>
            <a:ext cx="215306" cy="1391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0" name="矩形 20">
            <a:extLst>
              <a:ext uri="{FF2B5EF4-FFF2-40B4-BE49-F238E27FC236}">
                <a16:creationId xmlns:a16="http://schemas.microsoft.com/office/drawing/2014/main" id="{CB7F14C6-3FF1-4F49-82E1-E19B84E89246}"/>
              </a:ext>
            </a:extLst>
          </p:cNvPr>
          <p:cNvSpPr/>
          <p:nvPr/>
        </p:nvSpPr>
        <p:spPr>
          <a:xfrm>
            <a:off x="5549047" y="3524436"/>
            <a:ext cx="2292935" cy="3924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2100" b="1" dirty="0">
                <a:ln w="0"/>
                <a:solidFill>
                  <a:schemeClr val="accent5"/>
                </a:solidFill>
                <a:effectLst>
                  <a:reflection blurRad="6350" stA="53000" endA="300" endPos="35500" dir="5400000" sy="-90000" algn="bl" rotWithShape="0"/>
                </a:effectLst>
              </a:rPr>
              <a:t>飞行器结构状态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02224" y="4017262"/>
            <a:ext cx="8218248" cy="2840737"/>
          </a:xfrm>
        </p:spPr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zh-CN" altLang="zh-CN" sz="2000" dirty="0"/>
              <a:t>飞行器作为航空活动的主要载体</a:t>
            </a:r>
            <a:r>
              <a:rPr lang="zh-CN" altLang="en-US" sz="2000" dirty="0"/>
              <a:t>，</a:t>
            </a:r>
            <a:r>
              <a:rPr lang="zh-CN" altLang="zh-CN" sz="2000" dirty="0"/>
              <a:t>各种测量温度、声音、电压、振动等参数的</a:t>
            </a:r>
            <a:r>
              <a:rPr lang="zh-CN" altLang="zh-CN" sz="2000" b="1" dirty="0">
                <a:solidFill>
                  <a:srgbClr val="C00000"/>
                </a:solidFill>
              </a:rPr>
              <a:t>传感器</a:t>
            </a:r>
            <a:r>
              <a:rPr lang="zh-CN" altLang="zh-CN" sz="2000" dirty="0"/>
              <a:t>被设置在飞行器结构的不同位置，随时采集大量的、不同状态下的</a:t>
            </a:r>
            <a:r>
              <a:rPr lang="zh-CN" altLang="zh-CN" sz="2000" b="1" dirty="0">
                <a:solidFill>
                  <a:srgbClr val="C00000"/>
                </a:solidFill>
              </a:rPr>
              <a:t>时间序列数据</a:t>
            </a:r>
            <a:endParaRPr lang="en-US" altLang="zh-CN" sz="2000" b="1" dirty="0">
              <a:solidFill>
                <a:srgbClr val="C00000"/>
              </a:solidFill>
            </a:endParaRPr>
          </a:p>
          <a:p>
            <a:pPr>
              <a:spcAft>
                <a:spcPts val="900"/>
              </a:spcAft>
            </a:pPr>
            <a:r>
              <a:rPr lang="zh-CN" altLang="zh-CN" sz="2000" dirty="0"/>
              <a:t>飞行器结构状态感知旨在</a:t>
            </a:r>
            <a:r>
              <a:rPr lang="zh-CN" altLang="en-US" sz="2000" dirty="0"/>
              <a:t>基于这些数据</a:t>
            </a:r>
            <a:r>
              <a:rPr lang="zh-CN" altLang="zh-CN" sz="2000" dirty="0"/>
              <a:t>捕捉飞行器结构在特定时刻表现出来的特性，包括</a:t>
            </a:r>
            <a:r>
              <a:rPr lang="x-none" altLang="zh-CN" sz="2000" dirty="0"/>
              <a:t>结构载荷、结构变形、结构损伤、结构寿命</a:t>
            </a:r>
            <a:r>
              <a:rPr lang="zh-CN" altLang="zh-CN" sz="2000" dirty="0"/>
              <a:t>、以</a:t>
            </a:r>
            <a:r>
              <a:rPr lang="x-none" altLang="zh-CN" sz="2000" dirty="0"/>
              <a:t>及结构性能退化趋势</a:t>
            </a:r>
            <a:r>
              <a:rPr lang="zh-CN" altLang="zh-CN" sz="2000" dirty="0"/>
              <a:t>等，</a:t>
            </a:r>
            <a:r>
              <a:rPr lang="zh-CN" altLang="en-US" sz="2000" dirty="0"/>
              <a:t>从而</a:t>
            </a:r>
            <a:r>
              <a:rPr lang="zh-CN" altLang="zh-CN" sz="2000" b="1" dirty="0">
                <a:solidFill>
                  <a:srgbClr val="C00000"/>
                </a:solidFill>
              </a:rPr>
              <a:t>实时检测</a:t>
            </a:r>
            <a:r>
              <a:rPr lang="zh-CN" altLang="en-US" sz="2000" b="1" dirty="0">
                <a:solidFill>
                  <a:srgbClr val="C00000"/>
                </a:solidFill>
              </a:rPr>
              <a:t>飞行器结构的</a:t>
            </a:r>
            <a:r>
              <a:rPr lang="zh-CN" altLang="zh-CN" sz="2000" b="1" dirty="0">
                <a:solidFill>
                  <a:srgbClr val="C00000"/>
                </a:solidFill>
              </a:rPr>
              <a:t>损伤状态</a:t>
            </a:r>
            <a:r>
              <a:rPr lang="zh-CN" altLang="zh-CN" sz="2000" dirty="0"/>
              <a:t>、在损伤开始甚至即将发生时发出</a:t>
            </a:r>
            <a:r>
              <a:rPr lang="zh-CN" altLang="en-US" sz="2000" dirty="0"/>
              <a:t>预</a:t>
            </a:r>
            <a:r>
              <a:rPr lang="zh-CN" altLang="zh-CN" sz="2000" dirty="0"/>
              <a:t>警、评估使用寿命等，从而提高飞行器的</a:t>
            </a:r>
            <a:r>
              <a:rPr lang="zh-CN" altLang="zh-CN" sz="2000" b="1" dirty="0">
                <a:solidFill>
                  <a:srgbClr val="C00000"/>
                </a:solidFill>
              </a:rPr>
              <a:t>安全性</a:t>
            </a:r>
            <a:r>
              <a:rPr lang="zh-CN" altLang="zh-CN" sz="2000" dirty="0"/>
              <a:t>，降低</a:t>
            </a:r>
            <a:r>
              <a:rPr lang="zh-CN" altLang="en-US" sz="2000" dirty="0"/>
              <a:t>其</a:t>
            </a:r>
            <a:r>
              <a:rPr lang="zh-CN" altLang="zh-CN" sz="2000" dirty="0"/>
              <a:t>维修成本和时间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21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6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02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157609"/>
            <a:ext cx="7313612" cy="823119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ea typeface="宋体" panose="02010600030101010101" pitchFamily="2" charset="-122"/>
              </a:rPr>
              <a:t>军事领域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xfrm>
            <a:off x="539552" y="1029493"/>
            <a:ext cx="8075613" cy="4525963"/>
          </a:xfrm>
        </p:spPr>
        <p:txBody>
          <a:bodyPr/>
          <a:lstStyle/>
          <a:p>
            <a:pPr algn="r">
              <a:lnSpc>
                <a:spcPct val="150000"/>
              </a:lnSpc>
            </a:pP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中央军委</a:t>
            </a:r>
            <a:r>
              <a:rPr lang="zh-CN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首批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国防科技创新特区项目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：装备数据机器学习算法研究（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17-H863-04-ZT-002-014-02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某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基地无人作战装备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的健康状态进行评估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2" name="幻灯片编号占位符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CC00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kumimoji="1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lnSpc>
                <a:spcPct val="110000"/>
              </a:lnSpc>
              <a:spcBef>
                <a:spcPct val="20000"/>
              </a:spcBef>
              <a:buClr>
                <a:srgbClr val="EFEF75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kumimoji="1" sz="2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lnSpc>
                <a:spcPct val="110000"/>
              </a:lnSpc>
              <a:spcBef>
                <a:spcPct val="20000"/>
              </a:spcBef>
              <a:buClr>
                <a:srgbClr val="969696"/>
              </a:buClr>
              <a:buSzPct val="80000"/>
              <a:buFont typeface="Wingdings" panose="05000000000000000000" pitchFamily="2" charset="2"/>
              <a:buBlip>
                <a:blip r:embed="rId6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kumimoji="1"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600" dirty="0">
              <a:solidFill>
                <a:srgbClr val="0000FF"/>
              </a:solidFill>
              <a:latin typeface="Helvetica" panose="020B0604020202020204" pitchFamily="34" charset="0"/>
            </a:endParaRPr>
          </a:p>
        </p:txBody>
      </p:sp>
      <p:pic>
        <p:nvPicPr>
          <p:cNvPr id="22533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9" y="1547845"/>
            <a:ext cx="4641850" cy="289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图表 8"/>
          <p:cNvGraphicFramePr/>
          <p:nvPr>
            <p:extLst>
              <p:ext uri="{D42A27DB-BD31-4B8C-83A1-F6EECF244321}">
                <p14:modId xmlns:p14="http://schemas.microsoft.com/office/powerpoint/2010/main" val="3382558295"/>
              </p:ext>
            </p:extLst>
          </p:nvPr>
        </p:nvGraphicFramePr>
        <p:xfrm>
          <a:off x="7508527" y="1988840"/>
          <a:ext cx="1466678" cy="4511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右箭头 10"/>
          <p:cNvSpPr/>
          <p:nvPr/>
        </p:nvSpPr>
        <p:spPr>
          <a:xfrm>
            <a:off x="6973996" y="4634024"/>
            <a:ext cx="459974" cy="48985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 b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" name="矩形 2"/>
          <p:cNvSpPr/>
          <p:nvPr/>
        </p:nvSpPr>
        <p:spPr>
          <a:xfrm>
            <a:off x="4540542" y="6412460"/>
            <a:ext cx="19159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350" b="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各类传感器采集的数据</a:t>
            </a:r>
            <a:endParaRPr lang="id-ID" altLang="zh-CN" sz="1350" dirty="0">
              <a:solidFill>
                <a:prstClr val="black"/>
              </a:solidFill>
              <a:latin typeface="微软雅黑" panose="020B0503020204020204" pitchFamily="34" charset="-122"/>
              <a:ea typeface="等线" panose="02010600030101010101" pitchFamily="2" charset="-122"/>
            </a:endParaRPr>
          </a:p>
        </p:txBody>
      </p:sp>
      <p:grpSp>
        <p:nvGrpSpPr>
          <p:cNvPr id="16" name="组合 12"/>
          <p:cNvGrpSpPr/>
          <p:nvPr/>
        </p:nvGrpSpPr>
        <p:grpSpPr>
          <a:xfrm>
            <a:off x="4118362" y="4464020"/>
            <a:ext cx="2749562" cy="1778051"/>
            <a:chOff x="1417320" y="962903"/>
            <a:chExt cx="5715000" cy="3695701"/>
          </a:xfrm>
        </p:grpSpPr>
        <p:pic>
          <p:nvPicPr>
            <p:cNvPr id="17" name="Picture 2" descr="ç¸å³å¾ç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20" y="962903"/>
              <a:ext cx="5715000" cy="3695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图片 1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54480" y="1009952"/>
              <a:ext cx="2057400" cy="523875"/>
            </a:xfrm>
            <a:prstGeom prst="rect">
              <a:avLst/>
            </a:prstGeom>
          </p:spPr>
        </p:pic>
      </p:grpSp>
      <p:sp>
        <p:nvSpPr>
          <p:cNvPr id="1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182157" y="6394281"/>
            <a:ext cx="899120" cy="457200"/>
          </a:xfrm>
        </p:spPr>
        <p:txBody>
          <a:bodyPr/>
          <a:lstStyle/>
          <a:p>
            <a:fld id="{96F33912-83D0-4D54-8B4D-0DAE5A90E6ED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100549"/>
      </p:ext>
    </p:extLst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62798-DACD-9443-AF18-CA28C90D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88913"/>
            <a:ext cx="8424490" cy="609600"/>
          </a:xfrm>
        </p:spPr>
        <p:txBody>
          <a:bodyPr/>
          <a:lstStyle/>
          <a:p>
            <a:r>
              <a:rPr lang="zh-CN" altLang="en-US" sz="2800" b="1" dirty="0"/>
              <a:t>航空领域应用：基于间接学习的深度学习适应性方法</a:t>
            </a:r>
          </a:p>
        </p:txBody>
      </p: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4326B2A7-5528-4F45-B676-11D7AB3EF9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82" y="1165394"/>
            <a:ext cx="1224136" cy="13802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088C69-B461-824C-B6C4-793AC24C934E}"/>
              </a:ext>
            </a:extLst>
          </p:cNvPr>
          <p:cNvSpPr txBox="1"/>
          <p:nvPr/>
        </p:nvSpPr>
        <p:spPr>
          <a:xfrm>
            <a:off x="7089120" y="1448515"/>
            <a:ext cx="18753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It‘s a fine day today. The sun is very bright. My family and I plan to travel. Go to a place with mountains and water. We can swim, fly kites and have a picnic…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5B6CB5-1CD7-A54C-9C30-1EEA113DDB1D}"/>
              </a:ext>
            </a:extLst>
          </p:cNvPr>
          <p:cNvSpPr txBox="1"/>
          <p:nvPr/>
        </p:nvSpPr>
        <p:spPr>
          <a:xfrm>
            <a:off x="2051720" y="8449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" b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神经</a:t>
            </a:r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活动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EBD7BA-7BD4-2D40-8F41-D36F7AA3E65B}"/>
              </a:ext>
            </a:extLst>
          </p:cNvPr>
          <p:cNvSpPr txBox="1"/>
          <p:nvPr/>
        </p:nvSpPr>
        <p:spPr>
          <a:xfrm>
            <a:off x="7379557" y="98072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文本信息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5086920-C6A7-DD4E-B970-2FB1AE1B71EC}"/>
              </a:ext>
            </a:extLst>
          </p:cNvPr>
          <p:cNvSpPr txBox="1"/>
          <p:nvPr/>
        </p:nvSpPr>
        <p:spPr>
          <a:xfrm>
            <a:off x="228504" y="3233592"/>
            <a:ext cx="8807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800" b="1" dirty="0"/>
              <a:t>中国航空工业集团公司成都飞机设计研究所</a:t>
            </a:r>
            <a:r>
              <a:rPr lang="zh-CN" altLang="en-US" sz="1800" b="1" dirty="0"/>
              <a:t>：</a:t>
            </a:r>
            <a:endParaRPr lang="en-US" altLang="zh-CN" sz="1800" b="1" dirty="0"/>
          </a:p>
          <a:p>
            <a:pPr algn="r"/>
            <a:r>
              <a:rPr lang="zh-CN" altLang="zh-CN" sz="1800" b="1" dirty="0"/>
              <a:t>“</a:t>
            </a:r>
            <a:r>
              <a:rPr lang="en-US" altLang="zh-CN" sz="1800" b="1" dirty="0"/>
              <a:t>CB</a:t>
            </a:r>
            <a:r>
              <a:rPr lang="zh-CN" altLang="zh-CN" sz="1800" b="1" dirty="0"/>
              <a:t>飞机基于机载飞参大数据的智能分析算法研究”</a:t>
            </a:r>
            <a:endParaRPr lang="zh-CN" altLang="en-US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0DF6AB9-0D35-DE43-9457-8F440291FA85}"/>
              </a:ext>
            </a:extLst>
          </p:cNvPr>
          <p:cNvSpPr txBox="1"/>
          <p:nvPr/>
        </p:nvSpPr>
        <p:spPr>
          <a:xfrm>
            <a:off x="7000179" y="5583061"/>
            <a:ext cx="1636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飞行器载荷值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EF73CD2-89CC-DA46-ACD0-807CF123945D}"/>
              </a:ext>
            </a:extLst>
          </p:cNvPr>
          <p:cNvSpPr txBox="1"/>
          <p:nvPr/>
        </p:nvSpPr>
        <p:spPr>
          <a:xfrm>
            <a:off x="966479" y="57820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飞行器参数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0D0AA4-3238-704A-AADC-F4935F2D624A}"/>
              </a:ext>
            </a:extLst>
          </p:cNvPr>
          <p:cNvSpPr txBox="1"/>
          <p:nvPr/>
        </p:nvSpPr>
        <p:spPr>
          <a:xfrm>
            <a:off x="645017" y="6216969"/>
            <a:ext cx="8357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tx1"/>
                </a:solidFill>
              </a:rPr>
              <a:t>*</a:t>
            </a:r>
            <a:r>
              <a:rPr lang="en" altLang="zh-CN" sz="1000" dirty="0">
                <a:solidFill>
                  <a:schemeClr val="tx1"/>
                </a:solidFill>
              </a:rPr>
              <a:t> Anumanchipalli, G.K., Chartier, J. &amp; Chang, E.F. Speech synthesis from neural decoding of spoken sentences. </a:t>
            </a:r>
            <a:r>
              <a:rPr lang="en" altLang="zh-CN" sz="1000" i="1" dirty="0">
                <a:solidFill>
                  <a:schemeClr val="tx1"/>
                </a:solidFill>
              </a:rPr>
              <a:t>Nature</a:t>
            </a:r>
            <a:r>
              <a:rPr lang="en" altLang="zh-CN" sz="1000" dirty="0">
                <a:solidFill>
                  <a:schemeClr val="tx1"/>
                </a:solidFill>
              </a:rPr>
              <a:t> </a:t>
            </a:r>
            <a:r>
              <a:rPr lang="en" altLang="zh-CN" sz="1000" b="1" dirty="0">
                <a:solidFill>
                  <a:schemeClr val="tx1"/>
                </a:solidFill>
              </a:rPr>
              <a:t>568, </a:t>
            </a:r>
            <a:r>
              <a:rPr lang="en" altLang="zh-CN" sz="1000" dirty="0">
                <a:solidFill>
                  <a:schemeClr val="tx1"/>
                </a:solidFill>
              </a:rPr>
              <a:t>493–498 (2019). 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弧 17">
            <a:extLst>
              <a:ext uri="{FF2B5EF4-FFF2-40B4-BE49-F238E27FC236}">
                <a16:creationId xmlns:a16="http://schemas.microsoft.com/office/drawing/2014/main" id="{D2EE2183-3F27-644A-8732-0FC5566D1B5B}"/>
              </a:ext>
            </a:extLst>
          </p:cNvPr>
          <p:cNvSpPr/>
          <p:nvPr/>
        </p:nvSpPr>
        <p:spPr bwMode="auto">
          <a:xfrm>
            <a:off x="3359033" y="1240835"/>
            <a:ext cx="3730089" cy="799014"/>
          </a:xfrm>
          <a:prstGeom prst="arc">
            <a:avLst>
              <a:gd name="adj1" fmla="val 10887971"/>
              <a:gd name="adj2" fmla="val 0"/>
            </a:avLst>
          </a:prstGeom>
          <a:noFill/>
          <a:ln w="31750" cap="flat" cmpd="sng" algn="ctr">
            <a:solidFill>
              <a:srgbClr val="C04F4D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endParaRPr lang="zh-CN" altLang="en-US" dirty="0">
              <a:latin typeface="Helvetica" pitchFamily="34" charset="0"/>
            </a:endParaRPr>
          </a:p>
        </p:txBody>
      </p:sp>
      <p:pic>
        <p:nvPicPr>
          <p:cNvPr id="9" name="图片 8" descr="图片包含 游戏机, 飞机&#10;&#10;描述已自动生成">
            <a:extLst>
              <a:ext uri="{FF2B5EF4-FFF2-40B4-BE49-F238E27FC236}">
                <a16:creationId xmlns:a16="http://schemas.microsoft.com/office/drawing/2014/main" id="{B18872D0-61A4-5C40-8B66-F109A0A78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19" y="2299300"/>
            <a:ext cx="2374900" cy="553636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B85482B-474B-B248-9C27-5ED565F9E362}"/>
              </a:ext>
            </a:extLst>
          </p:cNvPr>
          <p:cNvSpPr txBox="1"/>
          <p:nvPr/>
        </p:nvSpPr>
        <p:spPr>
          <a:xfrm>
            <a:off x="4652744" y="28002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语音波形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弧 33">
            <a:extLst>
              <a:ext uri="{FF2B5EF4-FFF2-40B4-BE49-F238E27FC236}">
                <a16:creationId xmlns:a16="http://schemas.microsoft.com/office/drawing/2014/main" id="{C4F640E7-6F73-4A49-9DB9-F6EACD91256A}"/>
              </a:ext>
            </a:extLst>
          </p:cNvPr>
          <p:cNvSpPr/>
          <p:nvPr/>
        </p:nvSpPr>
        <p:spPr bwMode="auto">
          <a:xfrm>
            <a:off x="2771803" y="3912355"/>
            <a:ext cx="3730089" cy="812791"/>
          </a:xfrm>
          <a:prstGeom prst="arc">
            <a:avLst>
              <a:gd name="adj1" fmla="val 10887971"/>
              <a:gd name="adj2" fmla="val 0"/>
            </a:avLst>
          </a:prstGeom>
          <a:noFill/>
          <a:ln w="31750" cap="flat" cmpd="sng" algn="ctr">
            <a:solidFill>
              <a:srgbClr val="C04F4D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endParaRPr lang="zh-CN" altLang="en-US" dirty="0">
              <a:latin typeface="Helvetica" pitchFamily="34" charset="0"/>
            </a:endParaRPr>
          </a:p>
        </p:txBody>
      </p:sp>
      <p:pic>
        <p:nvPicPr>
          <p:cNvPr id="20" name="图片 19" descr="文本&#10;&#10;描述已自动生成">
            <a:extLst>
              <a:ext uri="{FF2B5EF4-FFF2-40B4-BE49-F238E27FC236}">
                <a16:creationId xmlns:a16="http://schemas.microsoft.com/office/drawing/2014/main" id="{946B43AA-F89C-E84B-B87C-B9D1697C15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98" y="4484704"/>
            <a:ext cx="2603088" cy="1419218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2C803AA0-C7A6-A24B-B720-99F1F27002EF}"/>
              </a:ext>
            </a:extLst>
          </p:cNvPr>
          <p:cNvSpPr txBox="1"/>
          <p:nvPr/>
        </p:nvSpPr>
        <p:spPr>
          <a:xfrm>
            <a:off x="3967431" y="591298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飞行器应变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FF"/>
              </a:highligh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CB75608-97ED-9A4E-A45A-AEC044FB6250}"/>
              </a:ext>
            </a:extLst>
          </p:cNvPr>
          <p:cNvSpPr txBox="1"/>
          <p:nvPr/>
        </p:nvSpPr>
        <p:spPr>
          <a:xfrm>
            <a:off x="-253483" y="1270903"/>
            <a:ext cx="24474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zh-CN" sz="1400" b="1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Anumanchipalli</a:t>
            </a:r>
            <a:r>
              <a:rPr lang="zh-CN" altLang="en-US" sz="1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et al.</a:t>
            </a:r>
          </a:p>
          <a:p>
            <a:pPr algn="r"/>
            <a:r>
              <a: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Nature</a:t>
            </a:r>
            <a:r>
              <a:rPr lang="zh-CN" altLang="en-US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2019</a:t>
            </a:r>
            <a:r>
              <a:rPr lang="zh-CN" altLang="en-US" b="1" baseline="30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*</a:t>
            </a:r>
            <a:endParaRPr lang="en-US" altLang="zh-CN" b="1" baseline="300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r>
              <a:rPr lang="zh-CN" altLang="en-US" sz="2000" b="1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脑电波翻译成文字</a:t>
            </a:r>
            <a:endParaRPr lang="en-US" altLang="zh-CN" sz="2000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r"/>
            <a:endParaRPr lang="zh-CN" altLang="en-US" b="1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45020A53-A4B6-AE48-9BE3-266DF43064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25" y="3905272"/>
            <a:ext cx="2548514" cy="1677260"/>
          </a:xfrm>
          <a:prstGeom prst="rect">
            <a:avLst/>
          </a:prstGeom>
        </p:spPr>
      </p:pic>
      <p:pic>
        <p:nvPicPr>
          <p:cNvPr id="38" name="图片 37" descr="图表, 折线图&#10;&#10;描述已自动生成">
            <a:extLst>
              <a:ext uri="{FF2B5EF4-FFF2-40B4-BE49-F238E27FC236}">
                <a16:creationId xmlns:a16="http://schemas.microsoft.com/office/drawing/2014/main" id="{DEE2EE76-B857-E74F-911A-9F3EA5956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6" y="3720006"/>
            <a:ext cx="2000102" cy="2047723"/>
          </a:xfrm>
          <a:prstGeom prst="rect">
            <a:avLst/>
          </a:prstGeom>
        </p:spPr>
      </p:pic>
      <p:sp>
        <p:nvSpPr>
          <p:cNvPr id="22" name="弧 21">
            <a:extLst>
              <a:ext uri="{FF2B5EF4-FFF2-40B4-BE49-F238E27FC236}">
                <a16:creationId xmlns:a16="http://schemas.microsoft.com/office/drawing/2014/main" id="{83A07453-CFB5-EB43-8D4C-268EC6F93538}"/>
              </a:ext>
            </a:extLst>
          </p:cNvPr>
          <p:cNvSpPr/>
          <p:nvPr/>
        </p:nvSpPr>
        <p:spPr bwMode="auto">
          <a:xfrm flipV="1">
            <a:off x="3309318" y="1908397"/>
            <a:ext cx="1183349" cy="617178"/>
          </a:xfrm>
          <a:prstGeom prst="arc">
            <a:avLst>
              <a:gd name="adj1" fmla="val 10887971"/>
              <a:gd name="adj2" fmla="val 16878237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endParaRPr lang="zh-CN" altLang="en-US" dirty="0">
              <a:latin typeface="Helvetica" pitchFamily="34" charset="0"/>
            </a:endParaRPr>
          </a:p>
        </p:txBody>
      </p:sp>
      <p:sp>
        <p:nvSpPr>
          <p:cNvPr id="23" name="弧 22">
            <a:extLst>
              <a:ext uri="{FF2B5EF4-FFF2-40B4-BE49-F238E27FC236}">
                <a16:creationId xmlns:a16="http://schemas.microsoft.com/office/drawing/2014/main" id="{48E5A6D0-4BCE-534E-B9CF-931907C11768}"/>
              </a:ext>
            </a:extLst>
          </p:cNvPr>
          <p:cNvSpPr/>
          <p:nvPr/>
        </p:nvSpPr>
        <p:spPr bwMode="auto">
          <a:xfrm rot="16200000" flipV="1">
            <a:off x="6166166" y="1695225"/>
            <a:ext cx="686381" cy="1110138"/>
          </a:xfrm>
          <a:prstGeom prst="arc">
            <a:avLst>
              <a:gd name="adj1" fmla="val 10779017"/>
              <a:gd name="adj2" fmla="val 16072915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endParaRPr lang="zh-CN" altLang="en-US" dirty="0">
              <a:latin typeface="Helvetica" pitchFamily="34" charset="0"/>
            </a:endParaRPr>
          </a:p>
        </p:txBody>
      </p:sp>
      <p:sp>
        <p:nvSpPr>
          <p:cNvPr id="24" name="弧 23">
            <a:extLst>
              <a:ext uri="{FF2B5EF4-FFF2-40B4-BE49-F238E27FC236}">
                <a16:creationId xmlns:a16="http://schemas.microsoft.com/office/drawing/2014/main" id="{F2D93ABF-CED1-F14E-BD41-C21002DDBE2B}"/>
              </a:ext>
            </a:extLst>
          </p:cNvPr>
          <p:cNvSpPr/>
          <p:nvPr/>
        </p:nvSpPr>
        <p:spPr bwMode="auto">
          <a:xfrm flipV="1">
            <a:off x="2717643" y="4850809"/>
            <a:ext cx="1183349" cy="617178"/>
          </a:xfrm>
          <a:prstGeom prst="arc">
            <a:avLst>
              <a:gd name="adj1" fmla="val 10887971"/>
              <a:gd name="adj2" fmla="val 16878237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endParaRPr lang="zh-CN" altLang="en-US" dirty="0">
              <a:latin typeface="Helvetica" pitchFamily="34" charset="0"/>
            </a:endParaRPr>
          </a:p>
        </p:txBody>
      </p:sp>
      <p:sp>
        <p:nvSpPr>
          <p:cNvPr id="28" name="弧 27">
            <a:extLst>
              <a:ext uri="{FF2B5EF4-FFF2-40B4-BE49-F238E27FC236}">
                <a16:creationId xmlns:a16="http://schemas.microsoft.com/office/drawing/2014/main" id="{3D435626-625E-FF4D-BB1C-5152FAAF95D2}"/>
              </a:ext>
            </a:extLst>
          </p:cNvPr>
          <p:cNvSpPr/>
          <p:nvPr/>
        </p:nvSpPr>
        <p:spPr bwMode="auto">
          <a:xfrm rot="16200000" flipV="1">
            <a:off x="5719984" y="4585274"/>
            <a:ext cx="686381" cy="1110138"/>
          </a:xfrm>
          <a:prstGeom prst="arc">
            <a:avLst>
              <a:gd name="adj1" fmla="val 10779017"/>
              <a:gd name="adj2" fmla="val 16072915"/>
            </a:avLst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5000"/>
              </a:spcBef>
              <a:buClr>
                <a:schemeClr val="bg1"/>
              </a:buClr>
              <a:buFontTx/>
              <a:buChar char="•"/>
            </a:pPr>
            <a:endParaRPr lang="zh-CN" altLang="en-US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7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9" grpId="0"/>
      <p:bldP spid="35" grpId="0"/>
      <p:bldP spid="30" grpId="0"/>
      <p:bldP spid="18" grpId="0" animBg="1"/>
      <p:bldP spid="26" grpId="0"/>
      <p:bldP spid="34" grpId="0" animBg="1"/>
      <p:bldP spid="53" grpId="0"/>
      <p:bldP spid="27" grpId="0"/>
      <p:bldP spid="22" grpId="0" animBg="1"/>
      <p:bldP spid="23" grpId="0" animBg="1"/>
      <p:bldP spid="24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DD0602-AA36-4924-AE52-8F37B942CACB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200" smtClean="0"/>
          </a:p>
        </p:txBody>
      </p:sp>
      <p:pic>
        <p:nvPicPr>
          <p:cNvPr id="40963" name="Picture 2" descr="1c1f166f76f56a33846195b2da4b92b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4900" y="1563688"/>
            <a:ext cx="7593013" cy="4949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6403" name="Rectangle 3"/>
          <p:cNvSpPr>
            <a:spLocks noChangeArrowheads="1"/>
          </p:cNvSpPr>
          <p:nvPr/>
        </p:nvSpPr>
        <p:spPr bwMode="auto">
          <a:xfrm>
            <a:off x="6596063" y="5738813"/>
            <a:ext cx="2057400" cy="381000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46667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>
            <a:outerShdw sy="50000" kx="2453608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kumimoji="0" lang="en-US" altLang="zh-CN" sz="3200" b="1" i="1">
                <a:solidFill>
                  <a:srgbClr val="FF3300"/>
                </a:solidFill>
                <a:latin typeface="Arial" charset="0"/>
                <a:sym typeface="Wingdings" pitchFamily="2" charset="2"/>
              </a:rPr>
              <a:t></a:t>
            </a:r>
            <a:endParaRPr kumimoji="0" lang="en-US" altLang="zh-CN" sz="3200" b="1" i="1">
              <a:solidFill>
                <a:srgbClr val="FF3300"/>
              </a:solidFill>
              <a:latin typeface="Arial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1042988" y="260350"/>
            <a:ext cx="655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4000" b="1">
                <a:solidFill>
                  <a:schemeClr val="tx2"/>
                </a:solidFill>
                <a:latin typeface="Arial" panose="020B0604020202020204" pitchFamily="34" charset="0"/>
              </a:rPr>
              <a:t>预祝大家期末取得好成绩</a:t>
            </a:r>
            <a:r>
              <a:rPr kumimoji="0" lang="en-US" altLang="zh-CN" sz="4000" b="1">
                <a:solidFill>
                  <a:schemeClr val="tx2"/>
                </a:solidFill>
                <a:latin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2D300AE-F6A2-4BD4-8CE8-6EE7CB31FD5D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200" smtClean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2  </a:t>
            </a:r>
            <a:r>
              <a:rPr lang="zh-CN" altLang="en-US" b="1" smtClean="0"/>
              <a:t>关系模型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700213"/>
            <a:ext cx="7993063" cy="5157787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500" b="1" dirty="0" smtClean="0"/>
              <a:t>理解关系模型的三个要素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500" b="1" dirty="0" smtClean="0"/>
              <a:t>熟练使用关系操作的</a:t>
            </a:r>
            <a:r>
              <a:rPr lang="en-US" altLang="zh-CN" sz="2500" b="1" dirty="0" smtClean="0"/>
              <a:t>6</a:t>
            </a:r>
            <a:r>
              <a:rPr lang="zh-CN" altLang="en-US" sz="2500" b="1" dirty="0" smtClean="0"/>
              <a:t>种基本运算，表达用户查询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500" b="1" dirty="0" smtClean="0"/>
              <a:t>熟练使用扩展关系代数操作：条件连接、自然连接、外连接、聚集函数、中间表达式等表达用户查询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500" b="1" dirty="0" smtClean="0"/>
              <a:t>熟练使用关系代数操作，来完成数据库的增加、修改、删除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500" b="1" dirty="0" smtClean="0"/>
              <a:t>理解视图机制和查询视图、更新视图的过程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500" b="1" dirty="0" smtClean="0"/>
              <a:t>熟练使用元组关系演算来表达用户查询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sz="2500" b="1" dirty="0" smtClean="0"/>
              <a:t>能够使用域关系演算表达用户查询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66495E-FD37-4E9A-B1EC-4E283DF36AB4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200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3  SQL</a:t>
            </a:r>
            <a:r>
              <a:rPr lang="zh-CN" altLang="en-US" b="1" smtClean="0"/>
              <a:t>查询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700213"/>
            <a:ext cx="8172450" cy="5157787"/>
          </a:xfrm>
        </p:spPr>
        <p:txBody>
          <a:bodyPr/>
          <a:lstStyle/>
          <a:p>
            <a:pPr eaLnBrk="1" hangingPunct="1"/>
            <a:r>
              <a:rPr lang="zh-CN" altLang="en-US" b="1" smtClean="0"/>
              <a:t>熟练书写基本</a:t>
            </a:r>
            <a:r>
              <a:rPr lang="en-US" altLang="zh-CN" b="1" smtClean="0"/>
              <a:t>Select from [where] [group by] [having]</a:t>
            </a:r>
            <a:r>
              <a:rPr lang="zh-CN" altLang="en-US" b="1" smtClean="0"/>
              <a:t>结构的</a:t>
            </a:r>
            <a:r>
              <a:rPr lang="en-US" altLang="zh-CN" b="1" smtClean="0"/>
              <a:t>SQL</a:t>
            </a:r>
            <a:r>
              <a:rPr lang="zh-CN" altLang="en-US" b="1" smtClean="0"/>
              <a:t>表达基本查询</a:t>
            </a:r>
          </a:p>
          <a:p>
            <a:pPr eaLnBrk="1" hangingPunct="1"/>
            <a:r>
              <a:rPr lang="zh-CN" altLang="en-US" b="1" smtClean="0"/>
              <a:t>熟练使用集合操作结构的</a:t>
            </a:r>
            <a:r>
              <a:rPr lang="en-US" altLang="zh-CN" b="1" smtClean="0"/>
              <a:t>SQL</a:t>
            </a:r>
            <a:r>
              <a:rPr lang="zh-CN" altLang="en-US" b="1" smtClean="0"/>
              <a:t>表达用户查询</a:t>
            </a:r>
          </a:p>
          <a:p>
            <a:pPr eaLnBrk="1" hangingPunct="1"/>
            <a:r>
              <a:rPr lang="zh-CN" altLang="en-US" b="1" smtClean="0"/>
              <a:t>熟练使用嵌套子查询 </a:t>
            </a:r>
            <a:r>
              <a:rPr lang="en-US" altLang="zh-CN" b="1" smtClean="0"/>
              <a:t>in</a:t>
            </a:r>
            <a:r>
              <a:rPr lang="zh-CN" altLang="en-US" b="1" smtClean="0"/>
              <a:t>，</a:t>
            </a:r>
            <a:r>
              <a:rPr lang="en-US" altLang="zh-CN" b="1" smtClean="0"/>
              <a:t>any</a:t>
            </a:r>
            <a:r>
              <a:rPr lang="zh-CN" altLang="en-US" b="1" smtClean="0"/>
              <a:t>，</a:t>
            </a:r>
            <a:r>
              <a:rPr lang="en-US" altLang="zh-CN" b="1" smtClean="0"/>
              <a:t>some</a:t>
            </a:r>
            <a:r>
              <a:rPr lang="zh-CN" altLang="en-US" b="1" smtClean="0"/>
              <a:t>来表达用户查询，理解嵌套子查询</a:t>
            </a:r>
            <a:r>
              <a:rPr lang="en-US" altLang="zh-CN" b="1" smtClean="0"/>
              <a:t>exists</a:t>
            </a:r>
            <a:r>
              <a:rPr lang="zh-CN" altLang="en-US" b="1" smtClean="0"/>
              <a:t>和元组关系演算之间的关系</a:t>
            </a:r>
          </a:p>
          <a:p>
            <a:pPr eaLnBrk="1" hangingPunct="1"/>
            <a:r>
              <a:rPr lang="zh-CN" altLang="en-US" b="1" smtClean="0"/>
              <a:t>理解</a:t>
            </a:r>
            <a:r>
              <a:rPr lang="en-US" altLang="zh-CN" b="1" smtClean="0"/>
              <a:t>SQL</a:t>
            </a:r>
            <a:r>
              <a:rPr lang="zh-CN" altLang="en-US" b="1" smtClean="0"/>
              <a:t>查询中的视图机制</a:t>
            </a:r>
          </a:p>
          <a:p>
            <a:pPr eaLnBrk="1" hangingPunct="1"/>
            <a:r>
              <a:rPr lang="zh-CN" altLang="en-US" b="1" smtClean="0"/>
              <a:t>理解在应用程序中调用</a:t>
            </a:r>
            <a:r>
              <a:rPr lang="en-US" altLang="zh-CN" b="1" smtClean="0"/>
              <a:t>SQL</a:t>
            </a:r>
            <a:r>
              <a:rPr lang="zh-CN" altLang="en-US" b="1" smtClean="0"/>
              <a:t>的机制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F4D7F8F-977E-43EB-8959-CF765E8AAFF6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200" smtClean="0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6  </a:t>
            </a:r>
            <a:r>
              <a:rPr lang="zh-CN" altLang="en-US" b="1" smtClean="0"/>
              <a:t>关系数据库设计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3" y="1628775"/>
            <a:ext cx="8604448" cy="5229225"/>
          </a:xfrm>
        </p:spPr>
        <p:txBody>
          <a:bodyPr/>
          <a:lstStyle/>
          <a:p>
            <a:pPr eaLnBrk="1" hangingPunct="1"/>
            <a:r>
              <a:rPr lang="zh-CN" altLang="en-US" sz="2500" b="1" dirty="0" smtClean="0"/>
              <a:t>理解函数依赖、多值依赖，能够证明多值依赖和函数依赖相关性质</a:t>
            </a:r>
          </a:p>
          <a:p>
            <a:pPr eaLnBrk="1" hangingPunct="1"/>
            <a:r>
              <a:rPr lang="zh-CN" altLang="en-US" sz="2500" b="1" dirty="0" smtClean="0"/>
              <a:t>理解数据库模式设计范式的含义，理解</a:t>
            </a:r>
            <a:r>
              <a:rPr lang="en-US" altLang="zh-CN" sz="2500" b="1" dirty="0" smtClean="0"/>
              <a:t>1NF</a:t>
            </a:r>
            <a:r>
              <a:rPr lang="zh-CN" altLang="en-US" sz="2500" b="1" dirty="0" smtClean="0"/>
              <a:t>、</a:t>
            </a:r>
            <a:r>
              <a:rPr lang="en-US" altLang="zh-CN" sz="2500" b="1" dirty="0" smtClean="0"/>
              <a:t>2NF</a:t>
            </a:r>
            <a:r>
              <a:rPr lang="zh-CN" altLang="en-US" sz="2500" b="1" dirty="0" smtClean="0"/>
              <a:t>、</a:t>
            </a:r>
            <a:r>
              <a:rPr lang="en-US" altLang="zh-CN" sz="2500" b="1" dirty="0" smtClean="0"/>
              <a:t>3NF</a:t>
            </a:r>
            <a:r>
              <a:rPr lang="zh-CN" altLang="en-US" sz="2500" b="1" dirty="0" smtClean="0"/>
              <a:t>、</a:t>
            </a:r>
            <a:r>
              <a:rPr lang="en-US" altLang="zh-CN" sz="2500" b="1" dirty="0" smtClean="0"/>
              <a:t>BCNF</a:t>
            </a:r>
            <a:r>
              <a:rPr lang="zh-CN" altLang="en-US" sz="2500" b="1" dirty="0" smtClean="0"/>
              <a:t>和</a:t>
            </a:r>
            <a:r>
              <a:rPr lang="en-US" altLang="zh-CN" sz="2500" b="1" dirty="0" smtClean="0"/>
              <a:t>4NF</a:t>
            </a:r>
            <a:r>
              <a:rPr lang="zh-CN" altLang="en-US" sz="2500" b="1" dirty="0" smtClean="0"/>
              <a:t>的判定标准，能够证</a:t>
            </a:r>
            <a:r>
              <a:rPr lang="zh-CN" altLang="en-US" sz="2500" b="1" dirty="0" smtClean="0"/>
              <a:t>明范式之间的包</a:t>
            </a:r>
            <a:r>
              <a:rPr lang="zh-CN" altLang="en-US" sz="2500" b="1" dirty="0" smtClean="0"/>
              <a:t>含关系</a:t>
            </a:r>
          </a:p>
          <a:p>
            <a:pPr eaLnBrk="1" hangingPunct="1"/>
            <a:r>
              <a:rPr lang="zh-CN" altLang="en-US" sz="2500" b="1" dirty="0" smtClean="0"/>
              <a:t>熟练使用</a:t>
            </a:r>
            <a:r>
              <a:rPr lang="en-US" altLang="zh-CN" sz="2500" b="1" dirty="0" smtClean="0"/>
              <a:t>Armstrong</a:t>
            </a:r>
            <a:r>
              <a:rPr lang="zh-CN" altLang="en-US" sz="2500" b="1" dirty="0" smtClean="0"/>
              <a:t>公理系统，判定函数依赖是否成立</a:t>
            </a:r>
          </a:p>
          <a:p>
            <a:pPr eaLnBrk="1" hangingPunct="1"/>
            <a:r>
              <a:rPr lang="zh-CN" altLang="en-US" sz="2500" b="1" dirty="0" smtClean="0"/>
              <a:t>熟练使用属性闭包算法，判定函数依赖是否成立</a:t>
            </a:r>
          </a:p>
          <a:p>
            <a:pPr eaLnBrk="1" hangingPunct="1"/>
            <a:r>
              <a:rPr lang="zh-CN" altLang="en-US" sz="2500" b="1" dirty="0" smtClean="0"/>
              <a:t>能够求解给定关系模式的候选码</a:t>
            </a:r>
          </a:p>
          <a:p>
            <a:pPr eaLnBrk="1" hangingPunct="1"/>
            <a:r>
              <a:rPr lang="zh-CN" altLang="en-US" sz="2500" b="1" dirty="0" smtClean="0"/>
              <a:t>能够求解函数依赖集合的正则覆盖</a:t>
            </a:r>
          </a:p>
          <a:p>
            <a:pPr eaLnBrk="1" hangingPunct="1"/>
            <a:r>
              <a:rPr lang="zh-CN" altLang="en-US" sz="2500" b="1" dirty="0" smtClean="0"/>
              <a:t>能够判定模式分解的无损连接</a:t>
            </a:r>
          </a:p>
          <a:p>
            <a:pPr eaLnBrk="1" hangingPunct="1"/>
            <a:r>
              <a:rPr lang="zh-CN" altLang="en-US" sz="2500" b="1" dirty="0" smtClean="0"/>
              <a:t>能够判定模式分解后是否保持依赖</a:t>
            </a:r>
          </a:p>
          <a:p>
            <a:pPr eaLnBrk="1" hangingPunct="1"/>
            <a:r>
              <a:rPr lang="zh-CN" altLang="en-US" sz="2500" b="1" dirty="0" smtClean="0"/>
              <a:t>能够掌握</a:t>
            </a:r>
            <a:r>
              <a:rPr lang="en-US" altLang="zh-CN" sz="2500" b="1" dirty="0" smtClean="0"/>
              <a:t>BCNF</a:t>
            </a:r>
            <a:r>
              <a:rPr lang="zh-CN" altLang="en-US" sz="2500" b="1" dirty="0" smtClean="0"/>
              <a:t>分解和</a:t>
            </a:r>
            <a:r>
              <a:rPr lang="en-US" altLang="zh-CN" sz="2500" b="1" dirty="0" smtClean="0"/>
              <a:t>3NF</a:t>
            </a:r>
            <a:r>
              <a:rPr lang="zh-CN" altLang="en-US" sz="2500" b="1" dirty="0" smtClean="0"/>
              <a:t>分解过程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1080EEC-9269-4C0F-BD6E-87946B7F10D0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200" smtClean="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 smtClean="0"/>
              <a:t>13~15  </a:t>
            </a:r>
            <a:r>
              <a:rPr lang="zh-CN" altLang="en-US" b="1" dirty="0" smtClean="0"/>
              <a:t>事务管理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628775"/>
            <a:ext cx="8208963" cy="50403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理解事务的四个特性和实现这四个特性所用的技术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理解可串行化的调度，能够判定给定的调度是否是可串行化的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理解可恢复调度和无级联调度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</a:t>
            </a:r>
            <a:r>
              <a:rPr lang="en-US" altLang="zh-CN" sz="2100" b="1" dirty="0" smtClean="0"/>
              <a:t>SQL</a:t>
            </a:r>
            <a:r>
              <a:rPr lang="zh-CN" altLang="en-US" sz="2100" b="1" dirty="0" smtClean="0"/>
              <a:t>的四个隔离性级别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理解基于封锁的并发控制协议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理解基于时间戳的并发控制协议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理解基于有效性检查的并发控制协议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理解多粒</a:t>
            </a:r>
            <a:r>
              <a:rPr lang="zh-CN" altLang="en-US" sz="2100" b="1" dirty="0"/>
              <a:t>度封锁</a:t>
            </a:r>
            <a:r>
              <a:rPr lang="zh-CN" altLang="en-US" sz="2100" b="1" dirty="0" smtClean="0"/>
              <a:t>机制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理解多版本机制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理解插入和删除操作在并发控制中引入的问题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理解死锁的处理机理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理解延迟的、立即的数据库修改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理解基于日志和基于影子页面的恢复机制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100" b="1" dirty="0" smtClean="0"/>
              <a:t>理解检查点的机制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3D35C4-C4F7-42BE-BBE7-B37705844EF3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200" smtClean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5  ER</a:t>
            </a:r>
            <a:r>
              <a:rPr lang="zh-CN" altLang="en-US" b="1" smtClean="0"/>
              <a:t>模型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1827213"/>
            <a:ext cx="7712075" cy="4841875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熟练使用</a:t>
            </a:r>
            <a:r>
              <a:rPr lang="en-US" altLang="zh-CN" b="1" dirty="0" smtClean="0"/>
              <a:t>ER</a:t>
            </a:r>
            <a:r>
              <a:rPr lang="zh-CN" altLang="en-US" b="1" dirty="0" smtClean="0"/>
              <a:t>模型中的基本概念：实体集、 属性、联系集、参与基数、参与约束，能够构造</a:t>
            </a:r>
            <a:r>
              <a:rPr lang="en-US" altLang="zh-CN" b="1" dirty="0" smtClean="0"/>
              <a:t>ER</a:t>
            </a:r>
            <a:r>
              <a:rPr lang="zh-CN" altLang="en-US" b="1" dirty="0" smtClean="0"/>
              <a:t>图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理解弱实体集的概念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能够解决</a:t>
            </a:r>
            <a:r>
              <a:rPr lang="en-US" altLang="zh-CN" b="1" dirty="0" smtClean="0"/>
              <a:t>ER</a:t>
            </a:r>
            <a:r>
              <a:rPr lang="zh-CN" altLang="en-US" b="1" dirty="0" smtClean="0"/>
              <a:t>图中的设计问题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能够将</a:t>
            </a:r>
            <a:r>
              <a:rPr lang="en-US" altLang="zh-CN" b="1" dirty="0" smtClean="0"/>
              <a:t>ER</a:t>
            </a:r>
            <a:r>
              <a:rPr lang="zh-CN" altLang="en-US" b="1" dirty="0" smtClean="0"/>
              <a:t>图转换到关系模式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b="1" dirty="0" smtClean="0"/>
              <a:t>理解</a:t>
            </a:r>
            <a:r>
              <a:rPr lang="en-US" altLang="zh-CN" b="1" dirty="0" smtClean="0"/>
              <a:t>ER</a:t>
            </a:r>
            <a:r>
              <a:rPr lang="zh-CN" altLang="en-US" b="1" dirty="0" smtClean="0"/>
              <a:t>模型中的扩展概念：概化、特化、属性继承、聚集等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1D889E-D342-4DA2-B206-0D85C703F041}" type="slidenum">
              <a:rPr lang="en-US" altLang="zh-CN" sz="12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200" smtClean="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smtClean="0"/>
              <a:t>4  </a:t>
            </a:r>
            <a:r>
              <a:rPr lang="zh-CN" altLang="en-US" b="1" smtClean="0"/>
              <a:t>完整性和安全性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1502823"/>
            <a:ext cx="7816850" cy="4752975"/>
          </a:xfrm>
        </p:spPr>
        <p:txBody>
          <a:bodyPr/>
          <a:lstStyle/>
          <a:p>
            <a:pPr eaLnBrk="1" hangingPunct="1">
              <a:lnSpc>
                <a:spcPct val="170000"/>
              </a:lnSpc>
            </a:pPr>
            <a:r>
              <a:rPr lang="zh-CN" altLang="en-US" b="1" dirty="0" smtClean="0"/>
              <a:t>理解数据库所支持的完整性约束：域约束、参照完整性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b="1" dirty="0" smtClean="0"/>
              <a:t>能</a:t>
            </a:r>
            <a:r>
              <a:rPr lang="zh-CN" altLang="en-US" b="1" dirty="0" smtClean="0"/>
              <a:t>够书写断</a:t>
            </a:r>
            <a:r>
              <a:rPr lang="zh-CN" altLang="en-US" b="1" dirty="0" smtClean="0"/>
              <a:t>言，保证数据库状态的一致性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b="1" dirty="0" smtClean="0"/>
              <a:t>理解触发器的基本原理，能够编写触发器和断言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b="1" dirty="0" smtClean="0"/>
              <a:t>理解数据库中的授权和收权机制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b-book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CCCC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E2E2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book">
      <a:majorFont>
        <a:latin typeface="黑体"/>
        <a:ea typeface="宋体"/>
        <a:cs typeface=""/>
      </a:majorFont>
      <a:minorFont>
        <a:latin typeface="Helvetic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_db-book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book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book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clipse">
  <a:themeElements>
    <a:clrScheme name="Eclipse 1">
      <a:dk1>
        <a:srgbClr val="000000"/>
      </a:dk1>
      <a:lt1>
        <a:srgbClr val="FFFFFF"/>
      </a:lt1>
      <a:dk2>
        <a:srgbClr val="006666"/>
      </a:dk2>
      <a:lt2>
        <a:srgbClr val="5F5F5F"/>
      </a:lt2>
      <a:accent1>
        <a:srgbClr val="33CCCC"/>
      </a:accent1>
      <a:accent2>
        <a:srgbClr val="99CCCC"/>
      </a:accent2>
      <a:accent3>
        <a:srgbClr val="FFFFFF"/>
      </a:accent3>
      <a:accent4>
        <a:srgbClr val="000000"/>
      </a:accent4>
      <a:accent5>
        <a:srgbClr val="ADE2E2"/>
      </a:accent5>
      <a:accent6>
        <a:srgbClr val="8AB9B9"/>
      </a:accent6>
      <a:hlink>
        <a:srgbClr val="006666"/>
      </a:hlink>
      <a:folHlink>
        <a:srgbClr val="B2B2B2"/>
      </a:folHlink>
    </a:clrScheme>
    <a:fontScheme name="Eclipse">
      <a:majorFont>
        <a:latin typeface="Arial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Eclipse 1">
        <a:dk1>
          <a:srgbClr val="000000"/>
        </a:dk1>
        <a:lt1>
          <a:srgbClr val="FFFFFF"/>
        </a:lt1>
        <a:dk2>
          <a:srgbClr val="006666"/>
        </a:dk2>
        <a:lt2>
          <a:srgbClr val="5F5F5F"/>
        </a:lt2>
        <a:accent1>
          <a:srgbClr val="33CCCC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A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2">
        <a:dk1>
          <a:srgbClr val="000000"/>
        </a:dk1>
        <a:lt1>
          <a:srgbClr val="FFFFFF"/>
        </a:lt1>
        <a:dk2>
          <a:srgbClr val="333366"/>
        </a:dk2>
        <a:lt2>
          <a:srgbClr val="5F5F5F"/>
        </a:lt2>
        <a:accent1>
          <a:srgbClr val="CC99FF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CAFF"/>
        </a:accent5>
        <a:accent6>
          <a:srgbClr val="8AB9B9"/>
        </a:accent6>
        <a:hlink>
          <a:srgbClr val="666699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3">
        <a:dk1>
          <a:srgbClr val="000000"/>
        </a:dk1>
        <a:lt1>
          <a:srgbClr val="FFFFFF"/>
        </a:lt1>
        <a:dk2>
          <a:srgbClr val="0000CC"/>
        </a:dk2>
        <a:lt2>
          <a:srgbClr val="434343"/>
        </a:lt2>
        <a:accent1>
          <a:srgbClr val="99CC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B900"/>
        </a:accent6>
        <a:hlink>
          <a:srgbClr val="FF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4">
        <a:dk1>
          <a:srgbClr val="000000"/>
        </a:dk1>
        <a:lt1>
          <a:srgbClr val="64AAAE"/>
        </a:lt1>
        <a:dk2>
          <a:srgbClr val="FFFFCC"/>
        </a:dk2>
        <a:lt2>
          <a:srgbClr val="5F5F5F"/>
        </a:lt2>
        <a:accent1>
          <a:srgbClr val="B4B1DB"/>
        </a:accent1>
        <a:accent2>
          <a:srgbClr val="61C1D7"/>
        </a:accent2>
        <a:accent3>
          <a:srgbClr val="B8D2D3"/>
        </a:accent3>
        <a:accent4>
          <a:srgbClr val="000000"/>
        </a:accent4>
        <a:accent5>
          <a:srgbClr val="D6D5EA"/>
        </a:accent5>
        <a:accent6>
          <a:srgbClr val="57AFC3"/>
        </a:accent6>
        <a:hlink>
          <a:srgbClr val="257177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lipse 5">
        <a:dk1>
          <a:srgbClr val="5F5F5F"/>
        </a:dk1>
        <a:lt1>
          <a:srgbClr val="F8F8F8"/>
        </a:lt1>
        <a:dk2>
          <a:srgbClr val="2A285A"/>
        </a:dk2>
        <a:lt2>
          <a:srgbClr val="FFFFFF"/>
        </a:lt2>
        <a:accent1>
          <a:srgbClr val="999966"/>
        </a:accent1>
        <a:accent2>
          <a:srgbClr val="8C8B9D"/>
        </a:accent2>
        <a:accent3>
          <a:srgbClr val="ACACB5"/>
        </a:accent3>
        <a:accent4>
          <a:srgbClr val="D4D4D4"/>
        </a:accent4>
        <a:accent5>
          <a:srgbClr val="CACAB8"/>
        </a:accent5>
        <a:accent6>
          <a:srgbClr val="7E7D8E"/>
        </a:accent6>
        <a:hlink>
          <a:srgbClr val="465174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6">
        <a:dk1>
          <a:srgbClr val="434343"/>
        </a:dk1>
        <a:lt1>
          <a:srgbClr val="FFFFFF"/>
        </a:lt1>
        <a:dk2>
          <a:srgbClr val="360404"/>
        </a:dk2>
        <a:lt2>
          <a:srgbClr val="FFFFFF"/>
        </a:lt2>
        <a:accent1>
          <a:srgbClr val="669900"/>
        </a:accent1>
        <a:accent2>
          <a:srgbClr val="CC6600"/>
        </a:accent2>
        <a:accent3>
          <a:srgbClr val="AEAAAA"/>
        </a:accent3>
        <a:accent4>
          <a:srgbClr val="DADADA"/>
        </a:accent4>
        <a:accent5>
          <a:srgbClr val="B8CAAA"/>
        </a:accent5>
        <a:accent6>
          <a:srgbClr val="B95C00"/>
        </a:accent6>
        <a:hlink>
          <a:srgbClr val="CC33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7">
        <a:dk1>
          <a:srgbClr val="434343"/>
        </a:dk1>
        <a:lt1>
          <a:srgbClr val="FFFFFF"/>
        </a:lt1>
        <a:dk2>
          <a:srgbClr val="000000"/>
        </a:dk2>
        <a:lt2>
          <a:srgbClr val="8285FE"/>
        </a:lt2>
        <a:accent1>
          <a:srgbClr val="669900"/>
        </a:accent1>
        <a:accent2>
          <a:srgbClr val="9900FF"/>
        </a:accent2>
        <a:accent3>
          <a:srgbClr val="AAAAAA"/>
        </a:accent3>
        <a:accent4>
          <a:srgbClr val="DADADA"/>
        </a:accent4>
        <a:accent5>
          <a:srgbClr val="B8CAAA"/>
        </a:accent5>
        <a:accent6>
          <a:srgbClr val="8A00E7"/>
        </a:accent6>
        <a:hlink>
          <a:srgbClr val="6600CC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8">
        <a:dk1>
          <a:srgbClr val="434343"/>
        </a:dk1>
        <a:lt1>
          <a:srgbClr val="FFFFFF"/>
        </a:lt1>
        <a:dk2>
          <a:srgbClr val="000000"/>
        </a:dk2>
        <a:lt2>
          <a:srgbClr val="0066FF"/>
        </a:lt2>
        <a:accent1>
          <a:srgbClr val="339966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ADCAB8"/>
        </a:accent5>
        <a:accent6>
          <a:srgbClr val="E7B900"/>
        </a:accent6>
        <a:hlink>
          <a:srgbClr val="CC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9">
        <a:dk1>
          <a:srgbClr val="333300"/>
        </a:dk1>
        <a:lt1>
          <a:srgbClr val="FFFFFF"/>
        </a:lt1>
        <a:dk2>
          <a:srgbClr val="669900"/>
        </a:dk2>
        <a:lt2>
          <a:srgbClr val="FFFFCC"/>
        </a:lt2>
        <a:accent1>
          <a:srgbClr val="CCCC00"/>
        </a:accent1>
        <a:accent2>
          <a:srgbClr val="99CC00"/>
        </a:accent2>
        <a:accent3>
          <a:srgbClr val="B8CAAA"/>
        </a:accent3>
        <a:accent4>
          <a:srgbClr val="DADADA"/>
        </a:accent4>
        <a:accent5>
          <a:srgbClr val="E2E2AA"/>
        </a:accent5>
        <a:accent6>
          <a:srgbClr val="8AB900"/>
        </a:accent6>
        <a:hlink>
          <a:srgbClr val="336600"/>
        </a:hlink>
        <a:folHlink>
          <a:srgbClr val="FF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lipse 10">
        <a:dk1>
          <a:srgbClr val="333333"/>
        </a:dk1>
        <a:lt1>
          <a:srgbClr val="FFFFCC"/>
        </a:lt1>
        <a:dk2>
          <a:srgbClr val="660000"/>
        </a:dk2>
        <a:lt2>
          <a:srgbClr val="CCCCCC"/>
        </a:lt2>
        <a:accent1>
          <a:srgbClr val="FF6600"/>
        </a:accent1>
        <a:accent2>
          <a:srgbClr val="CC3300"/>
        </a:accent2>
        <a:accent3>
          <a:srgbClr val="B8AAAA"/>
        </a:accent3>
        <a:accent4>
          <a:srgbClr val="DADAAE"/>
        </a:accent4>
        <a:accent5>
          <a:srgbClr val="FFB8AA"/>
        </a:accent5>
        <a:accent6>
          <a:srgbClr val="B92D00"/>
        </a:accent6>
        <a:hlink>
          <a:srgbClr val="9900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4155</TotalTime>
  <Words>4373</Words>
  <Application>Microsoft Office PowerPoint</Application>
  <PresentationFormat>On-screen Show (4:3)</PresentationFormat>
  <Paragraphs>336</Paragraphs>
  <Slides>39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61" baseType="lpstr">
      <vt:lpstr>Hiragino Sans GB W3</vt:lpstr>
      <vt:lpstr>Monotype Sorts</vt:lpstr>
      <vt:lpstr>等线</vt:lpstr>
      <vt:lpstr>黑体</vt:lpstr>
      <vt:lpstr>华文行楷</vt:lpstr>
      <vt:lpstr>华文新魏</vt:lpstr>
      <vt:lpstr>楷体_GB2312</vt:lpstr>
      <vt:lpstr>宋体</vt:lpstr>
      <vt:lpstr>Microsoft YaHei</vt:lpstr>
      <vt:lpstr>Microsoft YaHei</vt:lpstr>
      <vt:lpstr>Arial</vt:lpstr>
      <vt:lpstr>Arial Narrow</vt:lpstr>
      <vt:lpstr>Calibri</vt:lpstr>
      <vt:lpstr>Helvetica</vt:lpstr>
      <vt:lpstr>Symbol</vt:lpstr>
      <vt:lpstr>Tahoma</vt:lpstr>
      <vt:lpstr>Times New Roman</vt:lpstr>
      <vt:lpstr>Verdana</vt:lpstr>
      <vt:lpstr>Wingdings</vt:lpstr>
      <vt:lpstr>1_db-book</vt:lpstr>
      <vt:lpstr>Eclipse</vt:lpstr>
      <vt:lpstr>Clip</vt:lpstr>
      <vt:lpstr>数据库系统概念 总结与展望</vt:lpstr>
      <vt:lpstr>课程目标</vt:lpstr>
      <vt:lpstr>数据库系统概念知识体系</vt:lpstr>
      <vt:lpstr>2  关系模型</vt:lpstr>
      <vt:lpstr>3  SQL查询</vt:lpstr>
      <vt:lpstr>6  关系数据库设计</vt:lpstr>
      <vt:lpstr>13~15  事务管理</vt:lpstr>
      <vt:lpstr>5  ER模型</vt:lpstr>
      <vt:lpstr>4  完整性和安全性</vt:lpstr>
      <vt:lpstr>8  大数据分析</vt:lpstr>
      <vt:lpstr>1  前言</vt:lpstr>
      <vt:lpstr>7  对象关系数据库</vt:lpstr>
      <vt:lpstr>11、12  查询处理与优化</vt:lpstr>
      <vt:lpstr>考试与成绩</vt:lpstr>
      <vt:lpstr>若干研究方向</vt:lpstr>
      <vt:lpstr>新的数据库管理系统</vt:lpstr>
      <vt:lpstr>PowerPoint Presentation</vt:lpstr>
      <vt:lpstr>新的数据库应用</vt:lpstr>
      <vt:lpstr>特种数据库</vt:lpstr>
      <vt:lpstr>PowerPoint Presentation</vt:lpstr>
      <vt:lpstr>PowerPoint Presentation</vt:lpstr>
      <vt:lpstr>流式数据处理与智能分析</vt:lpstr>
      <vt:lpstr>ACM SIGMOD07 研究论文</vt:lpstr>
      <vt:lpstr>与深度学习的结合</vt:lpstr>
      <vt:lpstr>不同层级的表示向量</vt:lpstr>
      <vt:lpstr>针对心电监护数据诊断的 深度神经网络架构</vt:lpstr>
      <vt:lpstr>CinC Challenge 2017 一等奖</vt:lpstr>
      <vt:lpstr>学术影响</vt:lpstr>
      <vt:lpstr>   IOP Publishing’s  China 2021 Top Cited Paper Award </vt:lpstr>
      <vt:lpstr>COVID-19 Mortality  Prediction Results</vt:lpstr>
      <vt:lpstr>COVID-19 Mortality Prediction Results(续)</vt:lpstr>
      <vt:lpstr>Founding 4 stages of COVID-19 progression with different patient statuses and mortality risks </vt:lpstr>
      <vt:lpstr>Founding 3 complications/coexisting diseases of COVID-19 </vt:lpstr>
      <vt:lpstr>航空航天领域</vt:lpstr>
      <vt:lpstr>航天飞行器激波检测</vt:lpstr>
      <vt:lpstr>航空飞行器结构状态感知</vt:lpstr>
      <vt:lpstr>军事领域</vt:lpstr>
      <vt:lpstr>航空领域应用：基于间接学习的深度学习适应性方法</vt:lpstr>
      <vt:lpstr>PowerPoint Presentation</vt:lpstr>
    </vt:vector>
  </TitlesOfParts>
  <Company>北京大学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ljchen</dc:creator>
  <cp:lastModifiedBy>lihy</cp:lastModifiedBy>
  <cp:revision>229</cp:revision>
  <dcterms:created xsi:type="dcterms:W3CDTF">2001-10-26T09:29:21Z</dcterms:created>
  <dcterms:modified xsi:type="dcterms:W3CDTF">2021-12-22T02:07:22Z</dcterms:modified>
</cp:coreProperties>
</file>